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8" r:id="rId2"/>
    <p:sldId id="272" r:id="rId3"/>
    <p:sldId id="300" r:id="rId4"/>
    <p:sldId id="301" r:id="rId5"/>
    <p:sldId id="302" r:id="rId6"/>
    <p:sldId id="314" r:id="rId7"/>
    <p:sldId id="315" r:id="rId8"/>
    <p:sldId id="316" r:id="rId9"/>
    <p:sldId id="317" r:id="rId10"/>
    <p:sldId id="318" r:id="rId11"/>
    <p:sldId id="319" r:id="rId12"/>
    <p:sldId id="320" r:id="rId13"/>
    <p:sldId id="321" r:id="rId14"/>
    <p:sldId id="322" r:id="rId15"/>
    <p:sldId id="323" r:id="rId16"/>
    <p:sldId id="26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418D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90" autoAdjust="0"/>
    <p:restoredTop sz="94660"/>
  </p:normalViewPr>
  <p:slideViewPr>
    <p:cSldViewPr snapToGrid="0">
      <p:cViewPr varScale="1">
        <p:scale>
          <a:sx n="84" d="100"/>
          <a:sy n="84" d="100"/>
        </p:scale>
        <p:origin x="552"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2E762E-99D7-4B59-A07F-D2BADD4F80C5}" type="datetimeFigureOut">
              <a:rPr lang="en-US" smtClean="0"/>
              <a:t>4/28/2024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1C5C06-9948-4D94-A23F-AD3FC8D94A21}" type="slidenum">
              <a:rPr lang="en-US" smtClean="0"/>
              <a:t>‹#›</a:t>
            </a:fld>
            <a:endParaRPr lang="en-US"/>
          </a:p>
        </p:txBody>
      </p:sp>
    </p:spTree>
    <p:extLst>
      <p:ext uri="{BB962C8B-B14F-4D97-AF65-F5344CB8AC3E}">
        <p14:creationId xmlns:p14="http://schemas.microsoft.com/office/powerpoint/2010/main" val="3491022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99A8DD2-C443-44AD-85B3-4CE72B962C5F}" type="datetimeFigureOut">
              <a:rPr lang="en-US" smtClean="0"/>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4FCA09-A334-4A38-8A78-E51DCD588AB3}"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9A8DD2-C443-44AD-85B3-4CE72B962C5F}" type="datetimeFigureOut">
              <a:rPr lang="en-US" smtClean="0"/>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4FCA09-A334-4A38-8A78-E51DCD588AB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634888" y="578497"/>
            <a:ext cx="2047037" cy="5598466"/>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578497"/>
            <a:ext cx="8796688" cy="559846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99A8DD2-C443-44AD-85B3-4CE72B962C5F}" type="datetimeFigureOut">
              <a:rPr lang="en-US" smtClean="0"/>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4FCA09-A334-4A38-8A78-E51DCD588AB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9A8DD2-C443-44AD-85B3-4CE72B962C5F}" type="datetimeFigureOut">
              <a:rPr lang="en-US" smtClean="0"/>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4FCA09-A334-4A38-8A78-E51DCD588AB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99A8DD2-C443-44AD-85B3-4CE72B962C5F}" type="datetimeFigureOut">
              <a:rPr lang="en-US" smtClean="0"/>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4FCA09-A334-4A38-8A78-E51DCD588AB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99A8DD2-C443-44AD-85B3-4CE72B962C5F}" type="datetimeFigureOut">
              <a:rPr lang="en-US" smtClean="0"/>
              <a:t>4/28/2024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4FCA09-A334-4A38-8A78-E51DCD588AB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99A8DD2-C443-44AD-85B3-4CE72B962C5F}" type="datetimeFigureOut">
              <a:rPr lang="en-US" smtClean="0"/>
              <a:t>4/28/2024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4FCA09-A334-4A38-8A78-E51DCD588AB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99A8DD2-C443-44AD-85B3-4CE72B962C5F}" type="datetimeFigureOut">
              <a:rPr lang="en-US" smtClean="0"/>
              <a:t>4/28/2024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4FCA09-A334-4A38-8A78-E51DCD588AB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9A8DD2-C443-44AD-85B3-4CE72B962C5F}" type="datetimeFigureOut">
              <a:rPr lang="en-US" smtClean="0"/>
              <a:t>4/28/2024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4FCA09-A334-4A38-8A78-E51DCD588AB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99A8DD2-C443-44AD-85B3-4CE72B962C5F}" type="datetimeFigureOut">
              <a:rPr lang="en-US" smtClean="0"/>
              <a:t>4/28/2024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4FCA09-A334-4A38-8A78-E51DCD588AB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99A8DD2-C443-44AD-85B3-4CE72B962C5F}" type="datetimeFigureOut">
              <a:rPr lang="en-US" smtClean="0"/>
              <a:t>4/28/2024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4FCA09-A334-4A38-8A78-E51DCD588AB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999A8DD2-C443-44AD-85B3-4CE72B962C5F}" type="datetimeFigureOut">
              <a:rPr lang="en-US" smtClean="0"/>
              <a:t>4/28/2024</a:t>
            </a:fld>
            <a:endParaRPr lang="en-US"/>
          </a:p>
        </p:txBody>
      </p:sp>
      <p:sp>
        <p:nvSpPr>
          <p:cNvPr id="5" name="Footer Placeholder 4"/>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a:p>
        </p:txBody>
      </p:sp>
      <p:sp>
        <p:nvSpPr>
          <p:cNvPr id="6" name="Slide Number Placeholder 5"/>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FA4FCA09-A334-4A38-8A78-E51DCD588AB3}"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2.xml"/><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List_of_countries_by_population_(United_Nations)"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unt.instructure.com/courses/102238/modules"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image" Target="../media/image1.jpeg"/><Relationship Id="rId7"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13.png"/><Relationship Id="rId5" Type="http://schemas.openxmlformats.org/officeDocument/2006/relationships/hyperlink" Target="https://en.wikipedia.org/wiki/List_of_countries_by_population_(United_Nations)" TargetMode="External"/><Relationship Id="rId4" Type="http://schemas.openxmlformats.org/officeDocument/2006/relationships/image" Target="../media/image12.png"/><Relationship Id="rId9" Type="http://schemas.openxmlformats.org/officeDocument/2006/relationships/image" Target="../media/image11.emf"/></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3.pn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riangular abstract background"/>
          <p:cNvPicPr>
            <a:picLocks noChangeAspect="1"/>
          </p:cNvPicPr>
          <p:nvPr/>
        </p:nvPicPr>
        <p:blipFill rotWithShape="1">
          <a:blip r:embed="rId2"/>
          <a:srcRect t="15730"/>
          <a:stretch>
            <a:fillRect/>
          </a:stretch>
        </p:blipFill>
        <p:spPr>
          <a:xfrm>
            <a:off x="20" y="10"/>
            <a:ext cx="12191980" cy="6857990"/>
          </a:xfrm>
          <a:prstGeom prst="rect">
            <a:avLst/>
          </a:prstGeom>
        </p:spPr>
      </p:pic>
      <p:sp>
        <p:nvSpPr>
          <p:cNvPr id="6" name="Rectangle 5"/>
          <p:cNvSpPr/>
          <p:nvPr/>
        </p:nvSpPr>
        <p:spPr>
          <a:xfrm>
            <a:off x="1" y="4908385"/>
            <a:ext cx="12191999" cy="1949616"/>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902897" y="5098363"/>
            <a:ext cx="10386203" cy="1569660"/>
          </a:xfrm>
          <a:prstGeom prst="rect">
            <a:avLst/>
          </a:prstGeom>
          <a:noFill/>
        </p:spPr>
        <p:txBody>
          <a:bodyPr wrap="square">
            <a:spAutoFit/>
          </a:bodyPr>
          <a:lstStyle/>
          <a:p>
            <a:pPr algn="ctr"/>
            <a:r>
              <a:rPr lang="en-US" sz="3200" b="1" dirty="0">
                <a:solidFill>
                  <a:srgbClr val="FFFFFF"/>
                </a:solidFill>
              </a:rPr>
              <a:t>ADTA 5240 - Group 11 Project</a:t>
            </a:r>
          </a:p>
          <a:p>
            <a:pPr algn="ctr"/>
            <a:r>
              <a:rPr lang="en-US" sz="3200" b="1" dirty="0">
                <a:solidFill>
                  <a:srgbClr val="FFFFFF"/>
                </a:solidFill>
              </a:rPr>
              <a:t>World countries by population</a:t>
            </a:r>
          </a:p>
          <a:p>
            <a:endParaRPr lang="en-US" sz="3200" b="1" dirty="0">
              <a:solidFill>
                <a:srgbClr val="FFFFFF"/>
              </a:solidFill>
            </a:endParaRPr>
          </a:p>
        </p:txBody>
      </p:sp>
      <p:sp>
        <p:nvSpPr>
          <p:cNvPr id="11" name="TextBox 10"/>
          <p:cNvSpPr txBox="1"/>
          <p:nvPr/>
        </p:nvSpPr>
        <p:spPr>
          <a:xfrm>
            <a:off x="2045392" y="6242447"/>
            <a:ext cx="8101214" cy="307777"/>
          </a:xfrm>
          <a:prstGeom prst="rect">
            <a:avLst/>
          </a:prstGeom>
          <a:noFill/>
        </p:spPr>
        <p:txBody>
          <a:bodyPr wrap="square">
            <a:spAutoFit/>
          </a:bodyPr>
          <a:lstStyle/>
          <a:p>
            <a:pPr algn="ctr"/>
            <a:r>
              <a:rPr lang="en-US" sz="1400" dirty="0">
                <a:solidFill>
                  <a:srgbClr val="FFFFFF"/>
                </a:solidFill>
              </a:rPr>
              <a:t>Team: Durga Srikari Maguluri, Naveen Putta, </a:t>
            </a:r>
            <a:r>
              <a:rPr lang="en-US" sz="1400" dirty="0" err="1">
                <a:solidFill>
                  <a:srgbClr val="FFFFFF"/>
                </a:solidFill>
              </a:rPr>
              <a:t>Jayadeep</a:t>
            </a:r>
            <a:r>
              <a:rPr lang="en-US" sz="1400" dirty="0">
                <a:solidFill>
                  <a:srgbClr val="FFFFFF"/>
                </a:solidFill>
              </a:rPr>
              <a:t> </a:t>
            </a:r>
            <a:r>
              <a:rPr lang="en-US" sz="1400" dirty="0" err="1">
                <a:solidFill>
                  <a:srgbClr val="FFFFFF"/>
                </a:solidFill>
              </a:rPr>
              <a:t>Bisati</a:t>
            </a:r>
            <a:endParaRPr lang="en-US" sz="1400" dirty="0">
              <a:solidFill>
                <a:srgbClr val="FFFFFF"/>
              </a:solidFill>
            </a:endParaRPr>
          </a:p>
        </p:txBody>
      </p:sp>
      <p:sp>
        <p:nvSpPr>
          <p:cNvPr id="2" name="Rectangle 1"/>
          <p:cNvSpPr/>
          <p:nvPr/>
        </p:nvSpPr>
        <p:spPr>
          <a:xfrm>
            <a:off x="1" y="9"/>
            <a:ext cx="10341863" cy="5078313"/>
          </a:xfrm>
          <a:prstGeom prst="rect">
            <a:avLst/>
          </a:prstGeom>
        </p:spPr>
        <p:txBody>
          <a:bodyPr wrap="square">
            <a:spAutoFit/>
          </a:bodyPr>
          <a:lstStyle/>
          <a:p>
            <a:pPr algn="ctr"/>
            <a:r>
              <a:rPr lang="en-US" b="1" dirty="0">
                <a:latin typeface="Calibri" panose="020F0502020204030204" pitchFamily="34" charset="0"/>
                <a:ea typeface="Calibri" panose="020F0502020204030204" pitchFamily="34" charset="0"/>
                <a:cs typeface="Calibri" panose="020F0502020204030204" pitchFamily="34" charset="0"/>
              </a:rPr>
              <a:t>Team Contributions</a:t>
            </a:r>
          </a:p>
          <a:p>
            <a:pPr algn="just"/>
            <a:r>
              <a:rPr lang="en-US" sz="1600" dirty="0">
                <a:ea typeface="Calibri" panose="020F0502020204030204" pitchFamily="34" charset="0"/>
                <a:cs typeface="Calibri" panose="020F0502020204030204" pitchFamily="34" charset="0"/>
              </a:rPr>
              <a:t>Content was divided among all three team members for faster project completion. Equal efforts and equal contributions were provided by all team members for completing the project and deliverables were provided timely</a:t>
            </a:r>
            <a:r>
              <a:rPr lang="en-US" sz="1600" dirty="0" smtClean="0">
                <a:ea typeface="Calibri" panose="020F0502020204030204" pitchFamily="34" charset="0"/>
                <a:cs typeface="Calibri" panose="020F0502020204030204" pitchFamily="34" charset="0"/>
              </a:rPr>
              <a:t>.</a:t>
            </a:r>
            <a:endParaRPr lang="en-US" sz="1600" dirty="0">
              <a:ea typeface="Calibri" panose="020F0502020204030204" pitchFamily="34" charset="0"/>
              <a:cs typeface="Calibri" panose="020F0502020204030204" pitchFamily="34" charset="0"/>
            </a:endParaRPr>
          </a:p>
          <a:p>
            <a:pPr algn="just"/>
            <a:r>
              <a:rPr lang="en-US" b="1" dirty="0" err="1">
                <a:ea typeface="Calibri" panose="020F0502020204030204" pitchFamily="34" charset="0"/>
                <a:cs typeface="Calibri" panose="020F0502020204030204" pitchFamily="34" charset="0"/>
              </a:rPr>
              <a:t>Durga</a:t>
            </a:r>
            <a:r>
              <a:rPr lang="en-US" b="1" dirty="0">
                <a:ea typeface="Calibri" panose="020F0502020204030204" pitchFamily="34" charset="0"/>
                <a:cs typeface="Calibri" panose="020F0502020204030204" pitchFamily="34" charset="0"/>
              </a:rPr>
              <a:t> </a:t>
            </a:r>
            <a:r>
              <a:rPr lang="en-US" b="1" dirty="0" err="1">
                <a:ea typeface="Calibri" panose="020F0502020204030204" pitchFamily="34" charset="0"/>
                <a:cs typeface="Calibri" panose="020F0502020204030204" pitchFamily="34" charset="0"/>
              </a:rPr>
              <a:t>Srikari</a:t>
            </a:r>
            <a:r>
              <a:rPr lang="en-US" b="1" dirty="0">
                <a:ea typeface="Calibri" panose="020F0502020204030204" pitchFamily="34" charset="0"/>
                <a:cs typeface="Calibri" panose="020F0502020204030204" pitchFamily="34" charset="0"/>
              </a:rPr>
              <a:t> </a:t>
            </a:r>
            <a:r>
              <a:rPr lang="en-US" b="1" dirty="0" err="1">
                <a:ea typeface="Calibri" panose="020F0502020204030204" pitchFamily="34" charset="0"/>
                <a:cs typeface="Calibri" panose="020F0502020204030204" pitchFamily="34" charset="0"/>
              </a:rPr>
              <a:t>Maguluri</a:t>
            </a:r>
            <a:endParaRPr lang="en-US" b="1" dirty="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dirty="0">
                <a:ea typeface="Calibri" panose="020F0502020204030204" pitchFamily="34" charset="0"/>
                <a:cs typeface="Calibri" panose="020F0502020204030204" pitchFamily="34" charset="0"/>
              </a:rPr>
              <a:t>Project Workflow</a:t>
            </a:r>
          </a:p>
          <a:p>
            <a:pPr marL="285750" indent="-285750" algn="just">
              <a:buFont typeface="Arial" panose="020B0604020202020204" pitchFamily="34" charset="0"/>
              <a:buChar char="•"/>
            </a:pPr>
            <a:r>
              <a:rPr lang="en-US" dirty="0">
                <a:ea typeface="Calibri" panose="020F0502020204030204" pitchFamily="34" charset="0"/>
                <a:cs typeface="Calibri" panose="020F0502020204030204" pitchFamily="34" charset="0"/>
              </a:rPr>
              <a:t>Data Collection and data retrieval with the help of web scrapping and MS Excel.</a:t>
            </a:r>
          </a:p>
          <a:p>
            <a:pPr marL="285750" indent="-285750" algn="just">
              <a:buFont typeface="Arial" panose="020B0604020202020204" pitchFamily="34" charset="0"/>
              <a:buChar char="•"/>
            </a:pPr>
            <a:r>
              <a:rPr lang="en-US" dirty="0">
                <a:ea typeface="Calibri" panose="020F0502020204030204" pitchFamily="34" charset="0"/>
                <a:cs typeface="Calibri" panose="020F0502020204030204" pitchFamily="34" charset="0"/>
              </a:rPr>
              <a:t>Project Presentation</a:t>
            </a:r>
          </a:p>
          <a:p>
            <a:pPr algn="just"/>
            <a:endParaRPr lang="en-US" dirty="0">
              <a:ea typeface="Calibri" panose="020F0502020204030204" pitchFamily="34" charset="0"/>
              <a:cs typeface="Calibri" panose="020F0502020204030204" pitchFamily="34" charset="0"/>
            </a:endParaRPr>
          </a:p>
          <a:p>
            <a:pPr algn="just"/>
            <a:r>
              <a:rPr lang="en-US" b="1" dirty="0">
                <a:ea typeface="Calibri" panose="020F0502020204030204" pitchFamily="34" charset="0"/>
                <a:cs typeface="Calibri" panose="020F0502020204030204" pitchFamily="34" charset="0"/>
              </a:rPr>
              <a:t>Naveen </a:t>
            </a:r>
            <a:r>
              <a:rPr lang="en-US" b="1" dirty="0" err="1">
                <a:ea typeface="Calibri" panose="020F0502020204030204" pitchFamily="34" charset="0"/>
                <a:cs typeface="Calibri" panose="020F0502020204030204" pitchFamily="34" charset="0"/>
              </a:rPr>
              <a:t>Putta</a:t>
            </a:r>
            <a:r>
              <a:rPr lang="en-US" dirty="0">
                <a:ea typeface="Calibri" panose="020F0502020204030204" pitchFamily="34" charset="0"/>
                <a:cs typeface="Calibri" panose="020F0502020204030204" pitchFamily="34" charset="0"/>
              </a:rPr>
              <a:t> </a:t>
            </a:r>
          </a:p>
          <a:p>
            <a:pPr marL="285750" indent="-285750" algn="just">
              <a:buFont typeface="Arial" panose="020B0604020202020204" pitchFamily="34" charset="0"/>
              <a:buChar char="•"/>
            </a:pPr>
            <a:r>
              <a:rPr lang="en-US" dirty="0">
                <a:ea typeface="Calibri" panose="020F0502020204030204" pitchFamily="34" charset="0"/>
                <a:cs typeface="Calibri" panose="020F0502020204030204" pitchFamily="34" charset="0"/>
              </a:rPr>
              <a:t>Data Analysis</a:t>
            </a:r>
          </a:p>
          <a:p>
            <a:pPr marL="285750" indent="-285750" algn="just">
              <a:buFont typeface="Arial" panose="020B0604020202020204" pitchFamily="34" charset="0"/>
              <a:buChar char="•"/>
            </a:pPr>
            <a:r>
              <a:rPr lang="en-US" dirty="0">
                <a:ea typeface="Calibri" panose="020F0502020204030204" pitchFamily="34" charset="0"/>
                <a:cs typeface="Calibri" panose="020F0502020204030204" pitchFamily="34" charset="0"/>
              </a:rPr>
              <a:t>Utilized Big Query to conduct in-depth data analysis.</a:t>
            </a:r>
          </a:p>
          <a:p>
            <a:pPr marL="285750" indent="-285750" algn="just">
              <a:buFont typeface="Arial" panose="020B0604020202020204" pitchFamily="34" charset="0"/>
              <a:buChar char="•"/>
            </a:pPr>
            <a:r>
              <a:rPr lang="en-US" dirty="0">
                <a:ea typeface="Calibri" panose="020F0502020204030204" pitchFamily="34" charset="0"/>
                <a:cs typeface="Calibri" panose="020F0502020204030204" pitchFamily="34" charset="0"/>
              </a:rPr>
              <a:t>Data Preprocessing </a:t>
            </a:r>
          </a:p>
          <a:p>
            <a:pPr marL="285750" indent="-285750" algn="just">
              <a:buFont typeface="Arial" panose="020B0604020202020204" pitchFamily="34" charset="0"/>
              <a:buChar char="•"/>
            </a:pPr>
            <a:r>
              <a:rPr lang="en-US" dirty="0">
                <a:ea typeface="Calibri" panose="020F0502020204030204" pitchFamily="34" charset="0"/>
                <a:cs typeface="Calibri" panose="020F0502020204030204" pitchFamily="34" charset="0"/>
              </a:rPr>
              <a:t>Employed Open Refine to clean and prepare the data for analysis</a:t>
            </a:r>
          </a:p>
          <a:p>
            <a:pPr algn="just"/>
            <a:endParaRPr lang="en-US" dirty="0">
              <a:ea typeface="Calibri" panose="020F0502020204030204" pitchFamily="34" charset="0"/>
              <a:cs typeface="Calibri" panose="020F0502020204030204" pitchFamily="34" charset="0"/>
            </a:endParaRPr>
          </a:p>
          <a:p>
            <a:pPr algn="just"/>
            <a:r>
              <a:rPr lang="en-US" b="1" dirty="0" err="1">
                <a:ea typeface="Calibri" panose="020F0502020204030204" pitchFamily="34" charset="0"/>
                <a:cs typeface="Calibri" panose="020F0502020204030204" pitchFamily="34" charset="0"/>
              </a:rPr>
              <a:t>Jayadeep</a:t>
            </a:r>
            <a:r>
              <a:rPr lang="en-US" b="1" dirty="0">
                <a:ea typeface="Calibri" panose="020F0502020204030204" pitchFamily="34" charset="0"/>
                <a:cs typeface="Calibri" panose="020F0502020204030204" pitchFamily="34" charset="0"/>
              </a:rPr>
              <a:t> </a:t>
            </a:r>
            <a:r>
              <a:rPr lang="en-US" b="1" dirty="0" err="1">
                <a:ea typeface="Calibri" panose="020F0502020204030204" pitchFamily="34" charset="0"/>
                <a:cs typeface="Calibri" panose="020F0502020204030204" pitchFamily="34" charset="0"/>
              </a:rPr>
              <a:t>Bisati</a:t>
            </a:r>
            <a:endParaRPr lang="en-US" b="1" dirty="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dirty="0">
                <a:ea typeface="Calibri" panose="020F0502020204030204" pitchFamily="34" charset="0"/>
                <a:cs typeface="Calibri" panose="020F0502020204030204" pitchFamily="34" charset="0"/>
              </a:rPr>
              <a:t>Data Visualization</a:t>
            </a:r>
          </a:p>
          <a:p>
            <a:pPr marL="285750" indent="-285750" algn="just">
              <a:buFont typeface="Arial" panose="020B0604020202020204" pitchFamily="34" charset="0"/>
              <a:buChar char="•"/>
            </a:pPr>
            <a:r>
              <a:rPr lang="en-US" dirty="0">
                <a:ea typeface="Calibri" panose="020F0502020204030204" pitchFamily="34" charset="0"/>
                <a:cs typeface="Calibri" panose="020F0502020204030204" pitchFamily="34" charset="0"/>
              </a:rPr>
              <a:t>Created insightful visual representations of data using Looker Studio.</a:t>
            </a:r>
            <a:endParaRPr lang="en-US" dirty="0">
              <a:ea typeface="Calibri" panose="020F0502020204030204" pitchFamily="34" charset="0"/>
              <a:cs typeface="Calibr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descr="Triangular abstract background"/>
          <p:cNvPicPr>
            <a:picLocks noChangeAspect="1"/>
          </p:cNvPicPr>
          <p:nvPr/>
        </p:nvPicPr>
        <p:blipFill rotWithShape="1">
          <a:blip r:embed="rId3"/>
          <a:srcRect t="85902"/>
          <a:stretch>
            <a:fillRect/>
          </a:stretch>
        </p:blipFill>
        <p:spPr>
          <a:xfrm>
            <a:off x="20" y="5710687"/>
            <a:ext cx="12191980" cy="1147313"/>
          </a:xfrm>
          <a:prstGeom prst="rect">
            <a:avLst/>
          </a:prstGeom>
          <a:noFill/>
        </p:spPr>
      </p:pic>
      <p:sp>
        <p:nvSpPr>
          <p:cNvPr id="22" name="Slide Number Placeholder 10"/>
          <p:cNvSpPr>
            <a:spLocks noGrp="1"/>
          </p:cNvSpPr>
          <p:nvPr>
            <p:ph type="sldNum" sz="quarter" idx="12"/>
          </p:nvPr>
        </p:nvSpPr>
        <p:spPr/>
        <p:txBody>
          <a:bodyPr/>
          <a:lstStyle/>
          <a:p>
            <a:pPr>
              <a:spcAft>
                <a:spcPts val="600"/>
              </a:spcAft>
            </a:pPr>
            <a:fld id="{6F391B04-159E-4284-919C-20BE23D169A4}" type="slidenum">
              <a:rPr lang="en-US" smtClean="0">
                <a:solidFill>
                  <a:srgbClr val="FFFFFF"/>
                </a:solidFill>
              </a:rPr>
              <a:t>10</a:t>
            </a:fld>
            <a:endParaRPr lang="en-US" dirty="0">
              <a:solidFill>
                <a:srgbClr val="FFFFFF"/>
              </a:solidFill>
            </a:endParaRPr>
          </a:p>
        </p:txBody>
      </p:sp>
      <p:sp>
        <p:nvSpPr>
          <p:cNvPr id="7" name="Slide Number Placeholder 10"/>
          <p:cNvSpPr txBox="1"/>
          <p:nvPr/>
        </p:nvSpPr>
        <p:spPr>
          <a:xfrm>
            <a:off x="8313576" y="6464312"/>
            <a:ext cx="3448388"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sz="1200" dirty="0">
                <a:solidFill>
                  <a:srgbClr val="FFFFFF"/>
                </a:solidFill>
                <a:latin typeface="Calibri" panose="020F0502020204030204" pitchFamily="34" charset="0"/>
                <a:ea typeface="Calibri" panose="020F0502020204030204" pitchFamily="34" charset="0"/>
                <a:cs typeface="Calibri" panose="020F0502020204030204" pitchFamily="34" charset="0"/>
              </a:rPr>
              <a:t>World countries by population</a:t>
            </a:r>
          </a:p>
        </p:txBody>
      </p:sp>
      <p:sp>
        <p:nvSpPr>
          <p:cNvPr id="5" name="Title 1"/>
          <p:cNvSpPr txBox="1">
            <a:spLocks/>
          </p:cNvSpPr>
          <p:nvPr/>
        </p:nvSpPr>
        <p:spPr>
          <a:xfrm>
            <a:off x="836426" y="291726"/>
            <a:ext cx="6867879" cy="65413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algn="l">
              <a:lnSpc>
                <a:spcPct val="100000"/>
              </a:lnSpc>
            </a:pPr>
            <a:r>
              <a:rPr lang="en-US" sz="3200" dirty="0"/>
              <a:t>Data Storage (Big Query in GCP)</a:t>
            </a:r>
            <a:endParaRPr lang="en-US" sz="3200" b="0" dirty="0">
              <a:cs typeface="Calibri" panose="020F0502020204030204" pitchFamily="34" charset="0"/>
            </a:endParaRPr>
          </a:p>
        </p:txBody>
      </p:sp>
      <p:pic>
        <p:nvPicPr>
          <p:cNvPr id="9" name="Picture 8" descr="A group of black round objects with a blue circle and a check mark&#10;&#10;Description automatically generated">
            <a:extLst>
              <a:ext uri="{FF2B5EF4-FFF2-40B4-BE49-F238E27FC236}">
                <a16:creationId xmlns:a16="http://schemas.microsoft.com/office/drawing/2014/main" id="{E31F47F5-FF2E-8143-49B5-B6A1B07597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2866" y="410606"/>
            <a:ext cx="429768" cy="429768"/>
          </a:xfrm>
          <a:prstGeom prst="rect">
            <a:avLst/>
          </a:prstGeom>
        </p:spPr>
      </p:pic>
      <p:sp>
        <p:nvSpPr>
          <p:cNvPr id="12" name="TextBox 11">
            <a:extLst>
              <a:ext uri="{FF2B5EF4-FFF2-40B4-BE49-F238E27FC236}">
                <a16:creationId xmlns:a16="http://schemas.microsoft.com/office/drawing/2014/main" id="{D53F3C7E-9C6B-70CD-68C3-C436CF99AD8E}"/>
              </a:ext>
            </a:extLst>
          </p:cNvPr>
          <p:cNvSpPr txBox="1"/>
          <p:nvPr/>
        </p:nvSpPr>
        <p:spPr>
          <a:xfrm>
            <a:off x="577751" y="1026307"/>
            <a:ext cx="3984522" cy="4401205"/>
          </a:xfrm>
          <a:prstGeom prst="rect">
            <a:avLst/>
          </a:prstGeom>
          <a:noFill/>
        </p:spPr>
        <p:txBody>
          <a:bodyPr wrap="square">
            <a:spAutoFit/>
          </a:bodyPr>
          <a:lstStyle/>
          <a:p>
            <a:pPr marL="285750" indent="-285750">
              <a:buFont typeface="Arial" panose="020B0604020202020204" pitchFamily="34" charset="0"/>
              <a:buChar char="•"/>
            </a:pPr>
            <a:r>
              <a:rPr lang="en-US" sz="1400" dirty="0"/>
              <a:t>We have chosen Big Query for our project because of its strong benefits for data analytics and to stay in line with the project requirements. Big Query excels in handling complex datasets, providing robust performance.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choice of Big Query was keeping in mind its speed and efficiency in processing complex datasets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We will ingest the data as a csv file using the file upload feature</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We </a:t>
            </a:r>
            <a:r>
              <a:rPr lang="en-US" sz="1400" dirty="0" smtClean="0"/>
              <a:t>will use </a:t>
            </a:r>
            <a:r>
              <a:rPr lang="en-US" sz="1400" dirty="0"/>
              <a:t>the Big Query to prepare, store, refine, and query the data</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We will use Looker Studio for Data Visualization and interpretation</a:t>
            </a:r>
          </a:p>
          <a:p>
            <a:pPr marL="285750" indent="-285750">
              <a:buFont typeface="Arial" panose="020B0604020202020204" pitchFamily="34" charset="0"/>
              <a:buChar char="•"/>
            </a:pPr>
            <a:endParaRPr lang="en-US" sz="1400" dirty="0"/>
          </a:p>
        </p:txBody>
      </p:sp>
      <p:pic>
        <p:nvPicPr>
          <p:cNvPr id="2052" name="Picture 4" descr="Google Cloud BigQuery - Features, Working, and Pricing">
            <a:extLst>
              <a:ext uri="{FF2B5EF4-FFF2-40B4-BE49-F238E27FC236}">
                <a16:creationId xmlns:a16="http://schemas.microsoft.com/office/drawing/2014/main" id="{B4FFE5DA-6641-A1C7-97F9-F25E8D96EA5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12818" y="1098302"/>
            <a:ext cx="7036340" cy="4329210"/>
          </a:xfrm>
          <a:prstGeom prst="rect">
            <a:avLst/>
          </a:prstGeom>
          <a:ln w="12700">
            <a:solidFill>
              <a:schemeClr val="tx1"/>
            </a:solidFill>
          </a:ln>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FBA6C80-11F6-0D02-98EA-3BBC2606AE39}"/>
              </a:ext>
            </a:extLst>
          </p:cNvPr>
          <p:cNvSpPr/>
          <p:nvPr/>
        </p:nvSpPr>
        <p:spPr>
          <a:xfrm>
            <a:off x="5048657" y="4694069"/>
            <a:ext cx="1186775" cy="583354"/>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98B34A0-53D1-DAE5-EA29-D8958DE49BCD}"/>
              </a:ext>
            </a:extLst>
          </p:cNvPr>
          <p:cNvSpPr/>
          <p:nvPr/>
        </p:nvSpPr>
        <p:spPr>
          <a:xfrm>
            <a:off x="7146590" y="3331948"/>
            <a:ext cx="706878" cy="721853"/>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7219522-15D6-D769-89E7-0481BDFB6A4B}"/>
              </a:ext>
            </a:extLst>
          </p:cNvPr>
          <p:cNvSpPr/>
          <p:nvPr/>
        </p:nvSpPr>
        <p:spPr>
          <a:xfrm>
            <a:off x="8660411" y="2971230"/>
            <a:ext cx="593388" cy="583354"/>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256C21A-EAD3-CE88-587E-0594D65E1690}"/>
              </a:ext>
            </a:extLst>
          </p:cNvPr>
          <p:cNvSpPr/>
          <p:nvPr/>
        </p:nvSpPr>
        <p:spPr>
          <a:xfrm>
            <a:off x="10103283" y="2514776"/>
            <a:ext cx="1278080" cy="583354"/>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0697F2B-2C22-2DD7-39D0-7E53E8952D73}"/>
              </a:ext>
            </a:extLst>
          </p:cNvPr>
          <p:cNvSpPr/>
          <p:nvPr/>
        </p:nvSpPr>
        <p:spPr>
          <a:xfrm>
            <a:off x="10569634" y="2000627"/>
            <a:ext cx="811729" cy="159206"/>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8E6E8BF7-05AF-504B-40CF-4A06C7964D74}"/>
              </a:ext>
            </a:extLst>
          </p:cNvPr>
          <p:cNvSpPr txBox="1"/>
          <p:nvPr/>
        </p:nvSpPr>
        <p:spPr>
          <a:xfrm>
            <a:off x="6102136" y="5429793"/>
            <a:ext cx="4467498" cy="261610"/>
          </a:xfrm>
          <a:prstGeom prst="rect">
            <a:avLst/>
          </a:prstGeom>
          <a:noFill/>
        </p:spPr>
        <p:txBody>
          <a:bodyPr wrap="square" rtlCol="0">
            <a:spAutoFit/>
          </a:bodyPr>
          <a:lstStyle/>
          <a:p>
            <a:pPr algn="ctr"/>
            <a:r>
              <a:rPr lang="en-US" sz="1100" dirty="0"/>
              <a:t>Figure 16: GCP Big Query</a:t>
            </a:r>
          </a:p>
        </p:txBody>
      </p:sp>
    </p:spTree>
    <p:extLst>
      <p:ext uri="{BB962C8B-B14F-4D97-AF65-F5344CB8AC3E}">
        <p14:creationId xmlns:p14="http://schemas.microsoft.com/office/powerpoint/2010/main" val="4046753637"/>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p:cNvPicPr>
            <a:picLocks noChangeAspect="1"/>
          </p:cNvPicPr>
          <p:nvPr/>
        </p:nvPicPr>
        <p:blipFill rotWithShape="1">
          <a:blip r:embed="rId2"/>
          <a:srcRect t="85902"/>
          <a:stretch>
            <a:fillRect/>
          </a:stretch>
        </p:blipFill>
        <p:spPr>
          <a:xfrm>
            <a:off x="20" y="5710687"/>
            <a:ext cx="12191980" cy="1147313"/>
          </a:xfrm>
          <a:prstGeom prst="rect">
            <a:avLst/>
          </a:prstGeom>
          <a:noFill/>
        </p:spPr>
      </p:pic>
      <p:sp>
        <p:nvSpPr>
          <p:cNvPr id="22" name="Slide Number Placeholder 10"/>
          <p:cNvSpPr>
            <a:spLocks noGrp="1"/>
          </p:cNvSpPr>
          <p:nvPr>
            <p:ph type="sldNum" sz="quarter" idx="12"/>
          </p:nvPr>
        </p:nvSpPr>
        <p:spPr>
          <a:xfrm>
            <a:off x="11632162" y="6453002"/>
            <a:ext cx="429207" cy="365125"/>
          </a:xfrm>
        </p:spPr>
        <p:txBody>
          <a:bodyPr/>
          <a:lstStyle/>
          <a:p>
            <a:pPr>
              <a:spcAft>
                <a:spcPts val="600"/>
              </a:spcAft>
            </a:pPr>
            <a:fld id="{6F391B04-159E-4284-919C-20BE23D169A4}" type="slidenum">
              <a:rPr lang="en-US" smtClean="0">
                <a:solidFill>
                  <a:srgbClr val="FFFFFF"/>
                </a:solidFill>
              </a:rPr>
              <a:t>11</a:t>
            </a:fld>
            <a:endParaRPr lang="en-US" dirty="0">
              <a:solidFill>
                <a:srgbClr val="FFFFFF"/>
              </a:solidFill>
            </a:endParaRPr>
          </a:p>
        </p:txBody>
      </p:sp>
      <p:sp>
        <p:nvSpPr>
          <p:cNvPr id="7" name="Slide Number Placeholder 10"/>
          <p:cNvSpPr txBox="1"/>
          <p:nvPr/>
        </p:nvSpPr>
        <p:spPr>
          <a:xfrm>
            <a:off x="8313576" y="6464312"/>
            <a:ext cx="3448388"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sz="1200" dirty="0">
                <a:solidFill>
                  <a:srgbClr val="FFFFFF"/>
                </a:solidFill>
                <a:latin typeface="Calibri" panose="020F0502020204030204" pitchFamily="34" charset="0"/>
                <a:ea typeface="Calibri" panose="020F0502020204030204" pitchFamily="34" charset="0"/>
                <a:cs typeface="Calibri" panose="020F0502020204030204" pitchFamily="34" charset="0"/>
              </a:rPr>
              <a:t>World countries by population</a:t>
            </a:r>
          </a:p>
        </p:txBody>
      </p:sp>
      <p:sp>
        <p:nvSpPr>
          <p:cNvPr id="2" name="Title 1"/>
          <p:cNvSpPr txBox="1">
            <a:spLocks/>
          </p:cNvSpPr>
          <p:nvPr/>
        </p:nvSpPr>
        <p:spPr>
          <a:xfrm>
            <a:off x="302318" y="906348"/>
            <a:ext cx="4639333" cy="12778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4000" b="1" kern="1200">
                <a:solidFill>
                  <a:schemeClr val="tx1"/>
                </a:solidFill>
                <a:latin typeface="+mj-lt"/>
                <a:ea typeface="+mj-ea"/>
                <a:cs typeface="+mj-cs"/>
              </a:defRPr>
            </a:lvl1pPr>
          </a:lstStyle>
          <a:p>
            <a:endParaRPr lang="en-US" sz="1400" b="0" dirty="0">
              <a:latin typeface="+mn-lt"/>
            </a:endParaRPr>
          </a:p>
        </p:txBody>
      </p:sp>
      <p:pic>
        <p:nvPicPr>
          <p:cNvPr id="3" name="Content Placeholder 4"/>
          <p:cNvPicPr>
            <a:picLocks noChangeAspect="1"/>
          </p:cNvPicPr>
          <p:nvPr/>
        </p:nvPicPr>
        <p:blipFill>
          <a:blip r:embed="rId3"/>
          <a:stretch>
            <a:fillRect/>
          </a:stretch>
        </p:blipFill>
        <p:spPr>
          <a:xfrm>
            <a:off x="5373797" y="437745"/>
            <a:ext cx="6515885" cy="5047536"/>
          </a:xfrm>
          <a:prstGeom prst="rect">
            <a:avLst/>
          </a:prstGeom>
          <a:ln w="12700">
            <a:solidFill>
              <a:schemeClr val="tx1"/>
            </a:solidFill>
          </a:ln>
        </p:spPr>
      </p:pic>
      <p:pic>
        <p:nvPicPr>
          <p:cNvPr id="6" name="Picture 5" descr="A magnifying glass and graph&#10;&#10;Description automatically generated">
            <a:extLst>
              <a:ext uri="{FF2B5EF4-FFF2-40B4-BE49-F238E27FC236}">
                <a16:creationId xmlns:a16="http://schemas.microsoft.com/office/drawing/2014/main" id="{5A831EE9-8287-935A-8D18-DB11AF831F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6055" y="330926"/>
            <a:ext cx="429768" cy="429768"/>
          </a:xfrm>
          <a:prstGeom prst="rect">
            <a:avLst/>
          </a:prstGeom>
        </p:spPr>
      </p:pic>
      <p:sp>
        <p:nvSpPr>
          <p:cNvPr id="11" name="TextBox 10">
            <a:extLst>
              <a:ext uri="{FF2B5EF4-FFF2-40B4-BE49-F238E27FC236}">
                <a16:creationId xmlns:a16="http://schemas.microsoft.com/office/drawing/2014/main" id="{1051A995-5886-572E-2AE6-420101671EF5}"/>
              </a:ext>
            </a:extLst>
          </p:cNvPr>
          <p:cNvSpPr txBox="1"/>
          <p:nvPr/>
        </p:nvSpPr>
        <p:spPr>
          <a:xfrm>
            <a:off x="955823" y="253422"/>
            <a:ext cx="6094378" cy="584775"/>
          </a:xfrm>
          <a:prstGeom prst="rect">
            <a:avLst/>
          </a:prstGeom>
          <a:noFill/>
        </p:spPr>
        <p:txBody>
          <a:bodyPr wrap="square">
            <a:spAutoFit/>
          </a:bodyPr>
          <a:lstStyle/>
          <a:p>
            <a:r>
              <a:rPr lang="en-US" sz="3200" b="1" dirty="0">
                <a:latin typeface="+mj-lt"/>
              </a:rPr>
              <a:t> Data Analysis</a:t>
            </a:r>
          </a:p>
        </p:txBody>
      </p:sp>
      <p:sp>
        <p:nvSpPr>
          <p:cNvPr id="17" name="TextBox 16">
            <a:extLst>
              <a:ext uri="{FF2B5EF4-FFF2-40B4-BE49-F238E27FC236}">
                <a16:creationId xmlns:a16="http://schemas.microsoft.com/office/drawing/2014/main" id="{6AB15E6C-AB43-CE82-9DB2-8CF3646541AD}"/>
              </a:ext>
            </a:extLst>
          </p:cNvPr>
          <p:cNvSpPr txBox="1"/>
          <p:nvPr/>
        </p:nvSpPr>
        <p:spPr>
          <a:xfrm>
            <a:off x="432906" y="915701"/>
            <a:ext cx="4810303" cy="5047536"/>
          </a:xfrm>
          <a:prstGeom prst="rect">
            <a:avLst/>
          </a:prstGeom>
          <a:noFill/>
        </p:spPr>
        <p:txBody>
          <a:bodyPr wrap="square">
            <a:spAutoFit/>
          </a:bodyPr>
          <a:lstStyle/>
          <a:p>
            <a:pPr marL="285750" indent="-285750">
              <a:buFont typeface="Arial" panose="020B0604020202020204" pitchFamily="34" charset="0"/>
              <a:buChar char="•"/>
            </a:pPr>
            <a:r>
              <a:rPr lang="en-US" sz="1400" b="0" dirty="0">
                <a:latin typeface="+mn-lt"/>
              </a:rPr>
              <a:t>After preprocessing our dataset with </a:t>
            </a:r>
            <a:r>
              <a:rPr lang="en-US" sz="1400" b="0" dirty="0" err="1">
                <a:latin typeface="+mn-lt"/>
              </a:rPr>
              <a:t>OpenRefine</a:t>
            </a:r>
            <a:r>
              <a:rPr lang="en-US" sz="1400" b="0" dirty="0">
                <a:latin typeface="+mn-lt"/>
              </a:rPr>
              <a:t>, we uploaded it to Google </a:t>
            </a:r>
            <a:r>
              <a:rPr lang="en-US" sz="1400" b="0" dirty="0" err="1">
                <a:latin typeface="+mn-lt"/>
              </a:rPr>
              <a:t>BigQuery</a:t>
            </a:r>
            <a:r>
              <a:rPr lang="en-US" sz="1400" b="0" dirty="0">
                <a:latin typeface="+mn-lt"/>
              </a:rPr>
              <a:t>, specifically into a new dataset titled 'Group11' within our project 'naveenputta-418221’. </a:t>
            </a:r>
          </a:p>
          <a:p>
            <a:pPr marL="285750" indent="-285750">
              <a:buFont typeface="Arial" panose="020B0604020202020204" pitchFamily="34" charset="0"/>
              <a:buChar char="•"/>
            </a:pPr>
            <a:endParaRPr lang="en-US" sz="1400" b="0" dirty="0">
              <a:latin typeface="+mn-lt"/>
            </a:endParaRPr>
          </a:p>
          <a:p>
            <a:pPr marL="285750" indent="-285750">
              <a:buFont typeface="Arial" panose="020B0604020202020204" pitchFamily="34" charset="0"/>
              <a:buChar char="•"/>
            </a:pPr>
            <a:r>
              <a:rPr lang="en-US" sz="1400" b="0" dirty="0">
                <a:latin typeface="+mn-lt"/>
              </a:rPr>
              <a:t>In this environment, we created a table named '</a:t>
            </a:r>
            <a:r>
              <a:rPr lang="en-US" sz="1400" b="0" dirty="0" err="1">
                <a:latin typeface="+mn-lt"/>
              </a:rPr>
              <a:t>countries_by_population_UN</a:t>
            </a:r>
            <a:r>
              <a:rPr lang="en-US" sz="1400" b="0" dirty="0">
                <a:latin typeface="+mn-lt"/>
              </a:rPr>
              <a:t>' to facilitate our analysis. Utilizing Big Query's robust capabilities, we executed five targeted SQL queries to derive meaningful business intelligence of world countries by population. Below are the screenshots of the executed SQL queries alongside their respective results.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b="0" dirty="0">
                <a:latin typeface="+mn-lt"/>
              </a:rPr>
              <a:t>These visuals serve to demonstrate the analytical processes applied to our dataset within Google </a:t>
            </a:r>
            <a:r>
              <a:rPr lang="en-US" sz="1400" b="0" dirty="0" err="1">
                <a:latin typeface="+mn-lt"/>
              </a:rPr>
              <a:t>BigQuery</a:t>
            </a:r>
            <a:r>
              <a:rPr lang="en-US" sz="1400" b="0" dirty="0">
                <a:latin typeface="+mn-lt"/>
              </a:rPr>
              <a:t> and to substantiate the insights derived from our data analysis.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b="1" dirty="0"/>
              <a:t>Overall Population Growth: </a:t>
            </a:r>
            <a:r>
              <a:rPr lang="en-US" sz="1400" dirty="0"/>
              <a:t>This Query calculates the total population growth from July 2022 to July 2023.</a:t>
            </a:r>
          </a:p>
          <a:p>
            <a:pPr marL="285750" indent="-285750">
              <a:buFont typeface="Arial" panose="020B0604020202020204" pitchFamily="34" charset="0"/>
              <a:buChar char="•"/>
            </a:pPr>
            <a:endParaRPr lang="en-US" sz="1400" b="0" dirty="0">
              <a:latin typeface="+mn-lt"/>
            </a:endParaRPr>
          </a:p>
        </p:txBody>
      </p:sp>
      <p:sp>
        <p:nvSpPr>
          <p:cNvPr id="20" name="TextBox 19">
            <a:extLst>
              <a:ext uri="{FF2B5EF4-FFF2-40B4-BE49-F238E27FC236}">
                <a16:creationId xmlns:a16="http://schemas.microsoft.com/office/drawing/2014/main" id="{CF5462A6-E4C5-C9E9-7023-0D4653BB44BA}"/>
              </a:ext>
            </a:extLst>
          </p:cNvPr>
          <p:cNvSpPr txBox="1"/>
          <p:nvPr/>
        </p:nvSpPr>
        <p:spPr>
          <a:xfrm>
            <a:off x="6397990" y="5467179"/>
            <a:ext cx="4467498" cy="261610"/>
          </a:xfrm>
          <a:prstGeom prst="rect">
            <a:avLst/>
          </a:prstGeom>
          <a:noFill/>
        </p:spPr>
        <p:txBody>
          <a:bodyPr wrap="square" rtlCol="0">
            <a:spAutoFit/>
          </a:bodyPr>
          <a:lstStyle/>
          <a:p>
            <a:pPr algn="ctr"/>
            <a:r>
              <a:rPr lang="en-US" sz="1100" dirty="0"/>
              <a:t>Figure 17: Overall Population Query</a:t>
            </a:r>
          </a:p>
        </p:txBody>
      </p:sp>
    </p:spTree>
    <p:extLst>
      <p:ext uri="{BB962C8B-B14F-4D97-AF65-F5344CB8AC3E}">
        <p14:creationId xmlns:p14="http://schemas.microsoft.com/office/powerpoint/2010/main" val="1658082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p:cNvPicPr>
            <a:picLocks noChangeAspect="1"/>
          </p:cNvPicPr>
          <p:nvPr/>
        </p:nvPicPr>
        <p:blipFill rotWithShape="1">
          <a:blip r:embed="rId2"/>
          <a:srcRect t="85902"/>
          <a:stretch>
            <a:fillRect/>
          </a:stretch>
        </p:blipFill>
        <p:spPr>
          <a:xfrm>
            <a:off x="20" y="5710687"/>
            <a:ext cx="12191980" cy="1147313"/>
          </a:xfrm>
          <a:prstGeom prst="rect">
            <a:avLst/>
          </a:prstGeom>
          <a:noFill/>
        </p:spPr>
      </p:pic>
      <p:sp>
        <p:nvSpPr>
          <p:cNvPr id="22" name="Slide Number Placeholder 10"/>
          <p:cNvSpPr>
            <a:spLocks noGrp="1"/>
          </p:cNvSpPr>
          <p:nvPr>
            <p:ph type="sldNum" sz="quarter" idx="12"/>
          </p:nvPr>
        </p:nvSpPr>
        <p:spPr>
          <a:xfrm>
            <a:off x="11632162" y="6453002"/>
            <a:ext cx="429207" cy="365125"/>
          </a:xfrm>
        </p:spPr>
        <p:txBody>
          <a:bodyPr/>
          <a:lstStyle/>
          <a:p>
            <a:pPr>
              <a:spcAft>
                <a:spcPts val="600"/>
              </a:spcAft>
            </a:pPr>
            <a:fld id="{6F391B04-159E-4284-919C-20BE23D169A4}" type="slidenum">
              <a:rPr lang="en-US" smtClean="0">
                <a:solidFill>
                  <a:srgbClr val="FFFFFF"/>
                </a:solidFill>
              </a:rPr>
              <a:t>12</a:t>
            </a:fld>
            <a:endParaRPr lang="en-US" dirty="0">
              <a:solidFill>
                <a:srgbClr val="FFFFFF"/>
              </a:solidFill>
            </a:endParaRPr>
          </a:p>
        </p:txBody>
      </p:sp>
      <p:sp>
        <p:nvSpPr>
          <p:cNvPr id="7" name="Slide Number Placeholder 10"/>
          <p:cNvSpPr txBox="1"/>
          <p:nvPr/>
        </p:nvSpPr>
        <p:spPr>
          <a:xfrm>
            <a:off x="8313576" y="6464312"/>
            <a:ext cx="3448388"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sz="1200" dirty="0">
                <a:solidFill>
                  <a:srgbClr val="FFFFFF"/>
                </a:solidFill>
                <a:latin typeface="Calibri" panose="020F0502020204030204" pitchFamily="34" charset="0"/>
                <a:ea typeface="Calibri" panose="020F0502020204030204" pitchFamily="34" charset="0"/>
                <a:cs typeface="Calibri" panose="020F0502020204030204" pitchFamily="34" charset="0"/>
              </a:rPr>
              <a:t>World countries by population</a:t>
            </a:r>
          </a:p>
        </p:txBody>
      </p:sp>
      <p:sp>
        <p:nvSpPr>
          <p:cNvPr id="2" name="Title 1"/>
          <p:cNvSpPr txBox="1">
            <a:spLocks/>
          </p:cNvSpPr>
          <p:nvPr/>
        </p:nvSpPr>
        <p:spPr>
          <a:xfrm>
            <a:off x="302318" y="906348"/>
            <a:ext cx="4639333" cy="12778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4000" b="1" kern="1200">
                <a:solidFill>
                  <a:schemeClr val="tx1"/>
                </a:solidFill>
                <a:latin typeface="+mj-lt"/>
                <a:ea typeface="+mj-ea"/>
                <a:cs typeface="+mj-cs"/>
              </a:defRPr>
            </a:lvl1pPr>
          </a:lstStyle>
          <a:p>
            <a:endParaRPr lang="en-US" sz="1400" b="0" dirty="0">
              <a:latin typeface="+mn-lt"/>
            </a:endParaRPr>
          </a:p>
        </p:txBody>
      </p:sp>
      <p:pic>
        <p:nvPicPr>
          <p:cNvPr id="6" name="Picture 5" descr="A magnifying glass and graph&#10;&#10;Description automatically generated">
            <a:extLst>
              <a:ext uri="{FF2B5EF4-FFF2-40B4-BE49-F238E27FC236}">
                <a16:creationId xmlns:a16="http://schemas.microsoft.com/office/drawing/2014/main" id="{5A831EE9-8287-935A-8D18-DB11AF831F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055" y="330926"/>
            <a:ext cx="429768" cy="429768"/>
          </a:xfrm>
          <a:prstGeom prst="rect">
            <a:avLst/>
          </a:prstGeom>
        </p:spPr>
      </p:pic>
      <p:sp>
        <p:nvSpPr>
          <p:cNvPr id="11" name="TextBox 10">
            <a:extLst>
              <a:ext uri="{FF2B5EF4-FFF2-40B4-BE49-F238E27FC236}">
                <a16:creationId xmlns:a16="http://schemas.microsoft.com/office/drawing/2014/main" id="{1051A995-5886-572E-2AE6-420101671EF5}"/>
              </a:ext>
            </a:extLst>
          </p:cNvPr>
          <p:cNvSpPr txBox="1"/>
          <p:nvPr/>
        </p:nvSpPr>
        <p:spPr>
          <a:xfrm>
            <a:off x="955823" y="253422"/>
            <a:ext cx="6094378" cy="584775"/>
          </a:xfrm>
          <a:prstGeom prst="rect">
            <a:avLst/>
          </a:prstGeom>
          <a:noFill/>
        </p:spPr>
        <p:txBody>
          <a:bodyPr wrap="square">
            <a:spAutoFit/>
          </a:bodyPr>
          <a:lstStyle/>
          <a:p>
            <a:r>
              <a:rPr lang="en-US" sz="3200" b="1" dirty="0">
                <a:latin typeface="+mj-lt"/>
              </a:rPr>
              <a:t> Data Analysis</a:t>
            </a:r>
          </a:p>
        </p:txBody>
      </p:sp>
      <p:pic>
        <p:nvPicPr>
          <p:cNvPr id="15" name="Picture 14">
            <a:extLst>
              <a:ext uri="{FF2B5EF4-FFF2-40B4-BE49-F238E27FC236}">
                <a16:creationId xmlns:a16="http://schemas.microsoft.com/office/drawing/2014/main" id="{F6B974D3-1304-A060-4C19-831C5A9C2AC1}"/>
              </a:ext>
            </a:extLst>
          </p:cNvPr>
          <p:cNvPicPr>
            <a:picLocks noChangeAspect="1"/>
          </p:cNvPicPr>
          <p:nvPr/>
        </p:nvPicPr>
        <p:blipFill>
          <a:blip r:embed="rId4"/>
          <a:stretch>
            <a:fillRect/>
          </a:stretch>
        </p:blipFill>
        <p:spPr>
          <a:xfrm>
            <a:off x="526055" y="801413"/>
            <a:ext cx="5344964" cy="2298838"/>
          </a:xfrm>
          <a:prstGeom prst="rect">
            <a:avLst/>
          </a:prstGeom>
          <a:ln w="12700">
            <a:solidFill>
              <a:schemeClr val="tx1"/>
            </a:solidFill>
          </a:ln>
        </p:spPr>
      </p:pic>
      <p:pic>
        <p:nvPicPr>
          <p:cNvPr id="16" name="Picture 15">
            <a:extLst>
              <a:ext uri="{FF2B5EF4-FFF2-40B4-BE49-F238E27FC236}">
                <a16:creationId xmlns:a16="http://schemas.microsoft.com/office/drawing/2014/main" id="{DF125FD8-42E4-1D57-4C97-0547BD13F71E}"/>
              </a:ext>
            </a:extLst>
          </p:cNvPr>
          <p:cNvPicPr>
            <a:picLocks noChangeAspect="1"/>
          </p:cNvPicPr>
          <p:nvPr/>
        </p:nvPicPr>
        <p:blipFill>
          <a:blip r:embed="rId5"/>
          <a:stretch>
            <a:fillRect/>
          </a:stretch>
        </p:blipFill>
        <p:spPr>
          <a:xfrm>
            <a:off x="6284068" y="824360"/>
            <a:ext cx="5381877" cy="2298837"/>
          </a:xfrm>
          <a:prstGeom prst="rect">
            <a:avLst/>
          </a:prstGeom>
          <a:ln w="12700">
            <a:solidFill>
              <a:schemeClr val="tx1"/>
            </a:solidFill>
          </a:ln>
        </p:spPr>
      </p:pic>
      <p:pic>
        <p:nvPicPr>
          <p:cNvPr id="18" name="Picture 17">
            <a:extLst>
              <a:ext uri="{FF2B5EF4-FFF2-40B4-BE49-F238E27FC236}">
                <a16:creationId xmlns:a16="http://schemas.microsoft.com/office/drawing/2014/main" id="{EF273FF9-E173-F7ED-D426-8C1E86F4149A}"/>
              </a:ext>
            </a:extLst>
          </p:cNvPr>
          <p:cNvPicPr>
            <a:picLocks noChangeAspect="1"/>
          </p:cNvPicPr>
          <p:nvPr/>
        </p:nvPicPr>
        <p:blipFill>
          <a:blip r:embed="rId6"/>
          <a:stretch>
            <a:fillRect/>
          </a:stretch>
        </p:blipFill>
        <p:spPr>
          <a:xfrm>
            <a:off x="526054" y="3469627"/>
            <a:ext cx="5344965" cy="2020239"/>
          </a:xfrm>
          <a:prstGeom prst="rect">
            <a:avLst/>
          </a:prstGeom>
          <a:ln w="12700">
            <a:solidFill>
              <a:schemeClr val="tx1"/>
            </a:solidFill>
          </a:ln>
        </p:spPr>
      </p:pic>
      <p:pic>
        <p:nvPicPr>
          <p:cNvPr id="20" name="Picture 19">
            <a:extLst>
              <a:ext uri="{FF2B5EF4-FFF2-40B4-BE49-F238E27FC236}">
                <a16:creationId xmlns:a16="http://schemas.microsoft.com/office/drawing/2014/main" id="{6D3CB3A2-F56E-8E07-C9D2-E984550C41FA}"/>
              </a:ext>
            </a:extLst>
          </p:cNvPr>
          <p:cNvPicPr>
            <a:picLocks noChangeAspect="1"/>
          </p:cNvPicPr>
          <p:nvPr/>
        </p:nvPicPr>
        <p:blipFill>
          <a:blip r:embed="rId7"/>
          <a:stretch>
            <a:fillRect/>
          </a:stretch>
        </p:blipFill>
        <p:spPr>
          <a:xfrm>
            <a:off x="6284068" y="3469627"/>
            <a:ext cx="5381876" cy="2020239"/>
          </a:xfrm>
          <a:prstGeom prst="rect">
            <a:avLst/>
          </a:prstGeom>
          <a:ln w="12700">
            <a:solidFill>
              <a:schemeClr val="tx1"/>
            </a:solidFill>
          </a:ln>
        </p:spPr>
      </p:pic>
      <p:sp>
        <p:nvSpPr>
          <p:cNvPr id="21" name="TextBox 20">
            <a:extLst>
              <a:ext uri="{FF2B5EF4-FFF2-40B4-BE49-F238E27FC236}">
                <a16:creationId xmlns:a16="http://schemas.microsoft.com/office/drawing/2014/main" id="{99B04F2D-7AC5-1D69-DA87-8B972751BEF8}"/>
              </a:ext>
            </a:extLst>
          </p:cNvPr>
          <p:cNvSpPr txBox="1"/>
          <p:nvPr/>
        </p:nvSpPr>
        <p:spPr>
          <a:xfrm>
            <a:off x="442891" y="3079857"/>
            <a:ext cx="5569946" cy="261610"/>
          </a:xfrm>
          <a:prstGeom prst="rect">
            <a:avLst/>
          </a:prstGeom>
          <a:noFill/>
        </p:spPr>
        <p:txBody>
          <a:bodyPr wrap="square" rtlCol="0">
            <a:spAutoFit/>
          </a:bodyPr>
          <a:lstStyle/>
          <a:p>
            <a:pPr algn="ctr"/>
            <a:r>
              <a:rPr lang="en-US" sz="1100" dirty="0"/>
              <a:t>Figure 18: This query identifies the average population change across  all countries</a:t>
            </a:r>
          </a:p>
        </p:txBody>
      </p:sp>
      <p:sp>
        <p:nvSpPr>
          <p:cNvPr id="23" name="TextBox 22">
            <a:extLst>
              <a:ext uri="{FF2B5EF4-FFF2-40B4-BE49-F238E27FC236}">
                <a16:creationId xmlns:a16="http://schemas.microsoft.com/office/drawing/2014/main" id="{88B1A0A5-FD8F-F84D-2E9B-85A1C7BCA51F}"/>
              </a:ext>
            </a:extLst>
          </p:cNvPr>
          <p:cNvSpPr txBox="1"/>
          <p:nvPr/>
        </p:nvSpPr>
        <p:spPr>
          <a:xfrm>
            <a:off x="6103247" y="3100251"/>
            <a:ext cx="5658717" cy="261610"/>
          </a:xfrm>
          <a:prstGeom prst="rect">
            <a:avLst/>
          </a:prstGeom>
          <a:noFill/>
        </p:spPr>
        <p:txBody>
          <a:bodyPr wrap="square" rtlCol="0">
            <a:spAutoFit/>
          </a:bodyPr>
          <a:lstStyle/>
          <a:p>
            <a:pPr algn="ctr"/>
            <a:r>
              <a:rPr lang="en-US" sz="1100" dirty="0"/>
              <a:t>Figure19 : This query lists the top 5 countries by population for the year 2023</a:t>
            </a:r>
          </a:p>
        </p:txBody>
      </p:sp>
      <p:sp>
        <p:nvSpPr>
          <p:cNvPr id="24" name="TextBox 23">
            <a:extLst>
              <a:ext uri="{FF2B5EF4-FFF2-40B4-BE49-F238E27FC236}">
                <a16:creationId xmlns:a16="http://schemas.microsoft.com/office/drawing/2014/main" id="{0F155CA1-9A3A-6921-EC37-A75EDC967C0A}"/>
              </a:ext>
            </a:extLst>
          </p:cNvPr>
          <p:cNvSpPr txBox="1"/>
          <p:nvPr/>
        </p:nvSpPr>
        <p:spPr>
          <a:xfrm>
            <a:off x="955823" y="5457838"/>
            <a:ext cx="4786401" cy="261610"/>
          </a:xfrm>
          <a:prstGeom prst="rect">
            <a:avLst/>
          </a:prstGeom>
          <a:noFill/>
        </p:spPr>
        <p:txBody>
          <a:bodyPr wrap="square" rtlCol="0">
            <a:spAutoFit/>
          </a:bodyPr>
          <a:lstStyle/>
          <a:p>
            <a:pPr algn="ctr"/>
            <a:r>
              <a:rPr lang="en-US" sz="1100" dirty="0"/>
              <a:t>Figure 20: This query identifies with largest decrease in the population</a:t>
            </a:r>
          </a:p>
        </p:txBody>
      </p:sp>
      <p:sp>
        <p:nvSpPr>
          <p:cNvPr id="25" name="TextBox 24">
            <a:extLst>
              <a:ext uri="{FF2B5EF4-FFF2-40B4-BE49-F238E27FC236}">
                <a16:creationId xmlns:a16="http://schemas.microsoft.com/office/drawing/2014/main" id="{5B5D886C-5566-5022-979F-874D69706BD6}"/>
              </a:ext>
            </a:extLst>
          </p:cNvPr>
          <p:cNvSpPr txBox="1"/>
          <p:nvPr/>
        </p:nvSpPr>
        <p:spPr>
          <a:xfrm>
            <a:off x="6253361" y="5457838"/>
            <a:ext cx="5593404" cy="261610"/>
          </a:xfrm>
          <a:prstGeom prst="rect">
            <a:avLst/>
          </a:prstGeom>
          <a:noFill/>
        </p:spPr>
        <p:txBody>
          <a:bodyPr wrap="square" rtlCol="0">
            <a:spAutoFit/>
          </a:bodyPr>
          <a:lstStyle/>
          <a:p>
            <a:pPr algn="ctr"/>
            <a:r>
              <a:rPr lang="en-US" sz="1100" dirty="0"/>
              <a:t>Figure 21: This query retrieves countries with significant population change, (&gt;2%)</a:t>
            </a:r>
          </a:p>
        </p:txBody>
      </p:sp>
    </p:spTree>
    <p:extLst>
      <p:ext uri="{BB962C8B-B14F-4D97-AF65-F5344CB8AC3E}">
        <p14:creationId xmlns:p14="http://schemas.microsoft.com/office/powerpoint/2010/main" val="2853786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p:cNvPicPr>
            <a:picLocks noChangeAspect="1"/>
          </p:cNvPicPr>
          <p:nvPr/>
        </p:nvPicPr>
        <p:blipFill rotWithShape="1">
          <a:blip r:embed="rId2"/>
          <a:srcRect t="85902"/>
          <a:stretch>
            <a:fillRect/>
          </a:stretch>
        </p:blipFill>
        <p:spPr>
          <a:xfrm>
            <a:off x="20" y="5710687"/>
            <a:ext cx="12191980" cy="1147313"/>
          </a:xfrm>
          <a:prstGeom prst="rect">
            <a:avLst/>
          </a:prstGeom>
          <a:noFill/>
        </p:spPr>
      </p:pic>
      <p:sp>
        <p:nvSpPr>
          <p:cNvPr id="22" name="Slide Number Placeholder 10"/>
          <p:cNvSpPr>
            <a:spLocks noGrp="1"/>
          </p:cNvSpPr>
          <p:nvPr>
            <p:ph type="sldNum" sz="quarter" idx="12"/>
          </p:nvPr>
        </p:nvSpPr>
        <p:spPr>
          <a:xfrm>
            <a:off x="11632162" y="6453002"/>
            <a:ext cx="429207" cy="365125"/>
          </a:xfrm>
        </p:spPr>
        <p:txBody>
          <a:bodyPr/>
          <a:lstStyle/>
          <a:p>
            <a:pPr>
              <a:spcAft>
                <a:spcPts val="600"/>
              </a:spcAft>
            </a:pPr>
            <a:fld id="{6F391B04-159E-4284-919C-20BE23D169A4}" type="slidenum">
              <a:rPr lang="en-US" smtClean="0">
                <a:solidFill>
                  <a:srgbClr val="FFFFFF"/>
                </a:solidFill>
              </a:rPr>
              <a:t>13</a:t>
            </a:fld>
            <a:endParaRPr lang="en-US" dirty="0">
              <a:solidFill>
                <a:srgbClr val="FFFFFF"/>
              </a:solidFill>
            </a:endParaRPr>
          </a:p>
        </p:txBody>
      </p:sp>
      <p:sp>
        <p:nvSpPr>
          <p:cNvPr id="7" name="Slide Number Placeholder 10"/>
          <p:cNvSpPr txBox="1"/>
          <p:nvPr/>
        </p:nvSpPr>
        <p:spPr>
          <a:xfrm>
            <a:off x="8313576" y="6464312"/>
            <a:ext cx="3448388"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sz="1200" dirty="0">
                <a:solidFill>
                  <a:srgbClr val="FFFFFF"/>
                </a:solidFill>
                <a:latin typeface="Calibri" panose="020F0502020204030204" pitchFamily="34" charset="0"/>
                <a:ea typeface="Calibri" panose="020F0502020204030204" pitchFamily="34" charset="0"/>
                <a:cs typeface="Calibri" panose="020F0502020204030204" pitchFamily="34" charset="0"/>
              </a:rPr>
              <a:t>World countries by population</a:t>
            </a:r>
          </a:p>
        </p:txBody>
      </p:sp>
      <p:sp>
        <p:nvSpPr>
          <p:cNvPr id="2" name="Title 1"/>
          <p:cNvSpPr txBox="1">
            <a:spLocks/>
          </p:cNvSpPr>
          <p:nvPr/>
        </p:nvSpPr>
        <p:spPr>
          <a:xfrm>
            <a:off x="302318" y="906348"/>
            <a:ext cx="4639333" cy="12778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4000" b="1" kern="1200">
                <a:solidFill>
                  <a:schemeClr val="tx1"/>
                </a:solidFill>
                <a:latin typeface="+mj-lt"/>
                <a:ea typeface="+mj-ea"/>
                <a:cs typeface="+mj-cs"/>
              </a:defRPr>
            </a:lvl1pPr>
          </a:lstStyle>
          <a:p>
            <a:endParaRPr lang="en-US" sz="1400" b="0" dirty="0">
              <a:latin typeface="+mn-lt"/>
            </a:endParaRPr>
          </a:p>
        </p:txBody>
      </p:sp>
      <p:sp>
        <p:nvSpPr>
          <p:cNvPr id="3" name="Title 1">
            <a:extLst>
              <a:ext uri="{FF2B5EF4-FFF2-40B4-BE49-F238E27FC236}">
                <a16:creationId xmlns:a16="http://schemas.microsoft.com/office/drawing/2014/main" id="{7A53D3F5-3E38-A590-5F10-1AC478D38A18}"/>
              </a:ext>
            </a:extLst>
          </p:cNvPr>
          <p:cNvSpPr txBox="1">
            <a:spLocks/>
          </p:cNvSpPr>
          <p:nvPr/>
        </p:nvSpPr>
        <p:spPr>
          <a:xfrm>
            <a:off x="957279" y="330926"/>
            <a:ext cx="10653578" cy="493712"/>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algn="l"/>
            <a:r>
              <a:rPr lang="en-US" sz="3200" dirty="0"/>
              <a:t>Data Visualization and Interpretation</a:t>
            </a:r>
            <a:endParaRPr lang="en-US" sz="3200" b="0" dirty="0"/>
          </a:p>
        </p:txBody>
      </p:sp>
      <p:pic>
        <p:nvPicPr>
          <p:cNvPr id="5" name="Picture 4" descr="A diagram and graph with pie chart and pie chart&#10;&#10;Description automatically generated with medium confidence">
            <a:extLst>
              <a:ext uri="{FF2B5EF4-FFF2-40B4-BE49-F238E27FC236}">
                <a16:creationId xmlns:a16="http://schemas.microsoft.com/office/drawing/2014/main" id="{B8096F84-3B6C-0019-0AD5-AAABCDA64F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054" y="289935"/>
            <a:ext cx="429768" cy="429768"/>
          </a:xfrm>
          <a:prstGeom prst="rect">
            <a:avLst/>
          </a:prstGeom>
        </p:spPr>
      </p:pic>
      <p:sp>
        <p:nvSpPr>
          <p:cNvPr id="9" name="TextBox 8">
            <a:extLst>
              <a:ext uri="{FF2B5EF4-FFF2-40B4-BE49-F238E27FC236}">
                <a16:creationId xmlns:a16="http://schemas.microsoft.com/office/drawing/2014/main" id="{97AE59C4-D5AB-CDF2-C13E-D225CC7C92F9}"/>
              </a:ext>
            </a:extLst>
          </p:cNvPr>
          <p:cNvSpPr txBox="1"/>
          <p:nvPr/>
        </p:nvSpPr>
        <p:spPr>
          <a:xfrm>
            <a:off x="740937" y="762070"/>
            <a:ext cx="10653577" cy="954107"/>
          </a:xfrm>
          <a:prstGeom prst="rect">
            <a:avLst/>
          </a:prstGeom>
          <a:noFill/>
        </p:spPr>
        <p:txBody>
          <a:bodyPr wrap="square">
            <a:spAutoFit/>
          </a:bodyPr>
          <a:lstStyle/>
          <a:p>
            <a:r>
              <a:rPr lang="en-US" sz="1400" b="0" dirty="0"/>
              <a:t>Following the data analysis conducted in Big Query, we leveraged Looker Studio to create insightful visualizations. This allowed us to transform the complex query results into clear and engaging graphical representations, facilitating easier interpretation and communication of the findings. Each visualization was meticulously designed to highlight key trends and patterns, effectively showcasing the analytical insights derived from our dataset.</a:t>
            </a:r>
            <a:endParaRPr lang="en-US" sz="1400" dirty="0"/>
          </a:p>
        </p:txBody>
      </p:sp>
      <p:pic>
        <p:nvPicPr>
          <p:cNvPr id="10" name="Content Placeholder 4">
            <a:extLst>
              <a:ext uri="{FF2B5EF4-FFF2-40B4-BE49-F238E27FC236}">
                <a16:creationId xmlns:a16="http://schemas.microsoft.com/office/drawing/2014/main" id="{235F1503-060D-B746-8A30-60F79A99ED8A}"/>
              </a:ext>
            </a:extLst>
          </p:cNvPr>
          <p:cNvPicPr>
            <a:picLocks noChangeAspect="1"/>
          </p:cNvPicPr>
          <p:nvPr/>
        </p:nvPicPr>
        <p:blipFill>
          <a:blip r:embed="rId4"/>
          <a:stretch>
            <a:fillRect/>
          </a:stretch>
        </p:blipFill>
        <p:spPr>
          <a:xfrm>
            <a:off x="302317" y="1904022"/>
            <a:ext cx="5719103" cy="3018173"/>
          </a:xfrm>
          <a:prstGeom prst="rect">
            <a:avLst/>
          </a:prstGeom>
          <a:ln w="12700">
            <a:solidFill>
              <a:schemeClr val="tx1"/>
            </a:solidFill>
          </a:ln>
        </p:spPr>
      </p:pic>
      <p:sp>
        <p:nvSpPr>
          <p:cNvPr id="12" name="TextBox 11">
            <a:extLst>
              <a:ext uri="{FF2B5EF4-FFF2-40B4-BE49-F238E27FC236}">
                <a16:creationId xmlns:a16="http://schemas.microsoft.com/office/drawing/2014/main" id="{7691ECF1-E8CC-68F7-6715-A9D6DF9C7A57}"/>
              </a:ext>
            </a:extLst>
          </p:cNvPr>
          <p:cNvSpPr txBox="1"/>
          <p:nvPr/>
        </p:nvSpPr>
        <p:spPr>
          <a:xfrm>
            <a:off x="766727" y="5015815"/>
            <a:ext cx="4922041" cy="600164"/>
          </a:xfrm>
          <a:prstGeom prst="rect">
            <a:avLst/>
          </a:prstGeom>
          <a:noFill/>
        </p:spPr>
        <p:txBody>
          <a:bodyPr wrap="square" rtlCol="0">
            <a:spAutoFit/>
          </a:bodyPr>
          <a:lstStyle/>
          <a:p>
            <a:pPr algn="ctr"/>
            <a:r>
              <a:rPr lang="en-US" sz="1100" dirty="0"/>
              <a:t>Figure 22: The visualization shows the top 10 countries by population for July 2022 and July 2023 where it also shows the total population in the year 2022 and 2023</a:t>
            </a:r>
          </a:p>
        </p:txBody>
      </p:sp>
      <p:sp>
        <p:nvSpPr>
          <p:cNvPr id="13" name="TextBox 12">
            <a:extLst>
              <a:ext uri="{FF2B5EF4-FFF2-40B4-BE49-F238E27FC236}">
                <a16:creationId xmlns:a16="http://schemas.microsoft.com/office/drawing/2014/main" id="{DC57122D-FDFD-5E6D-F402-1DD3A1578EDC}"/>
              </a:ext>
            </a:extLst>
          </p:cNvPr>
          <p:cNvSpPr txBox="1"/>
          <p:nvPr/>
        </p:nvSpPr>
        <p:spPr>
          <a:xfrm flipH="1">
            <a:off x="6503233" y="5015815"/>
            <a:ext cx="5258731" cy="600164"/>
          </a:xfrm>
          <a:prstGeom prst="rect">
            <a:avLst/>
          </a:prstGeom>
          <a:noFill/>
        </p:spPr>
        <p:txBody>
          <a:bodyPr wrap="square" rtlCol="0">
            <a:spAutoFit/>
          </a:bodyPr>
          <a:lstStyle/>
          <a:p>
            <a:pPr algn="ctr"/>
            <a:r>
              <a:rPr lang="en-US" sz="1100" dirty="0"/>
              <a:t>Figure 23: The above bar chart shows the population distribution across different global regions. Each color-coded segment of the bars represents a sub-region illustrating their population sizes in the year 2023</a:t>
            </a:r>
          </a:p>
        </p:txBody>
      </p:sp>
      <p:pic>
        <p:nvPicPr>
          <p:cNvPr id="14" name="Picture 13">
            <a:extLst>
              <a:ext uri="{FF2B5EF4-FFF2-40B4-BE49-F238E27FC236}">
                <a16:creationId xmlns:a16="http://schemas.microsoft.com/office/drawing/2014/main" id="{00A5A206-D38D-8C2B-7356-74A0518AC18A}"/>
              </a:ext>
            </a:extLst>
          </p:cNvPr>
          <p:cNvPicPr>
            <a:picLocks noChangeAspect="1"/>
          </p:cNvPicPr>
          <p:nvPr/>
        </p:nvPicPr>
        <p:blipFill>
          <a:blip r:embed="rId5"/>
          <a:stretch>
            <a:fillRect/>
          </a:stretch>
        </p:blipFill>
        <p:spPr>
          <a:xfrm>
            <a:off x="6170582" y="1902935"/>
            <a:ext cx="5719100" cy="3018173"/>
          </a:xfrm>
          <a:prstGeom prst="rect">
            <a:avLst/>
          </a:prstGeom>
          <a:ln w="12700">
            <a:solidFill>
              <a:schemeClr val="tx1"/>
            </a:solidFill>
          </a:ln>
        </p:spPr>
      </p:pic>
    </p:spTree>
    <p:extLst>
      <p:ext uri="{BB962C8B-B14F-4D97-AF65-F5344CB8AC3E}">
        <p14:creationId xmlns:p14="http://schemas.microsoft.com/office/powerpoint/2010/main" val="3824371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p:cNvPicPr>
            <a:picLocks noChangeAspect="1"/>
          </p:cNvPicPr>
          <p:nvPr/>
        </p:nvPicPr>
        <p:blipFill rotWithShape="1">
          <a:blip r:embed="rId2"/>
          <a:srcRect t="85902"/>
          <a:stretch>
            <a:fillRect/>
          </a:stretch>
        </p:blipFill>
        <p:spPr>
          <a:xfrm>
            <a:off x="20" y="5710687"/>
            <a:ext cx="12191980" cy="1147313"/>
          </a:xfrm>
          <a:prstGeom prst="rect">
            <a:avLst/>
          </a:prstGeom>
          <a:noFill/>
        </p:spPr>
      </p:pic>
      <p:sp>
        <p:nvSpPr>
          <p:cNvPr id="22" name="Slide Number Placeholder 10"/>
          <p:cNvSpPr>
            <a:spLocks noGrp="1"/>
          </p:cNvSpPr>
          <p:nvPr>
            <p:ph type="sldNum" sz="quarter" idx="12"/>
          </p:nvPr>
        </p:nvSpPr>
        <p:spPr>
          <a:xfrm>
            <a:off x="11632162" y="6453002"/>
            <a:ext cx="429207" cy="365125"/>
          </a:xfrm>
        </p:spPr>
        <p:txBody>
          <a:bodyPr/>
          <a:lstStyle/>
          <a:p>
            <a:pPr>
              <a:spcAft>
                <a:spcPts val="600"/>
              </a:spcAft>
            </a:pPr>
            <a:fld id="{6F391B04-159E-4284-919C-20BE23D169A4}" type="slidenum">
              <a:rPr lang="en-US" smtClean="0">
                <a:solidFill>
                  <a:srgbClr val="FFFFFF"/>
                </a:solidFill>
              </a:rPr>
              <a:t>14</a:t>
            </a:fld>
            <a:endParaRPr lang="en-US" dirty="0">
              <a:solidFill>
                <a:srgbClr val="FFFFFF"/>
              </a:solidFill>
            </a:endParaRPr>
          </a:p>
        </p:txBody>
      </p:sp>
      <p:sp>
        <p:nvSpPr>
          <p:cNvPr id="7" name="Slide Number Placeholder 10"/>
          <p:cNvSpPr txBox="1"/>
          <p:nvPr/>
        </p:nvSpPr>
        <p:spPr>
          <a:xfrm>
            <a:off x="8313576" y="6464312"/>
            <a:ext cx="3448388"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sz="1200" dirty="0">
                <a:solidFill>
                  <a:srgbClr val="FFFFFF"/>
                </a:solidFill>
                <a:latin typeface="Calibri" panose="020F0502020204030204" pitchFamily="34" charset="0"/>
                <a:ea typeface="Calibri" panose="020F0502020204030204" pitchFamily="34" charset="0"/>
                <a:cs typeface="Calibri" panose="020F0502020204030204" pitchFamily="34" charset="0"/>
              </a:rPr>
              <a:t>World countries by population</a:t>
            </a:r>
          </a:p>
        </p:txBody>
      </p:sp>
      <p:sp>
        <p:nvSpPr>
          <p:cNvPr id="3" name="Title 1">
            <a:extLst>
              <a:ext uri="{FF2B5EF4-FFF2-40B4-BE49-F238E27FC236}">
                <a16:creationId xmlns:a16="http://schemas.microsoft.com/office/drawing/2014/main" id="{7A53D3F5-3E38-A590-5F10-1AC478D38A18}"/>
              </a:ext>
            </a:extLst>
          </p:cNvPr>
          <p:cNvSpPr txBox="1">
            <a:spLocks/>
          </p:cNvSpPr>
          <p:nvPr/>
        </p:nvSpPr>
        <p:spPr>
          <a:xfrm>
            <a:off x="957279" y="330926"/>
            <a:ext cx="10653578" cy="493712"/>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algn="l"/>
            <a:r>
              <a:rPr lang="en-US" sz="3200" dirty="0"/>
              <a:t>Data Visualization and Interpretation</a:t>
            </a:r>
            <a:endParaRPr lang="en-US" sz="3200" b="0" dirty="0"/>
          </a:p>
        </p:txBody>
      </p:sp>
      <p:pic>
        <p:nvPicPr>
          <p:cNvPr id="5" name="Picture 4" descr="A diagram and graph with pie chart and pie chart&#10;&#10;Description automatically generated with medium confidence">
            <a:extLst>
              <a:ext uri="{FF2B5EF4-FFF2-40B4-BE49-F238E27FC236}">
                <a16:creationId xmlns:a16="http://schemas.microsoft.com/office/drawing/2014/main" id="{B8096F84-3B6C-0019-0AD5-AAABCDA64F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054" y="289935"/>
            <a:ext cx="429768" cy="429768"/>
          </a:xfrm>
          <a:prstGeom prst="rect">
            <a:avLst/>
          </a:prstGeom>
        </p:spPr>
      </p:pic>
      <p:pic>
        <p:nvPicPr>
          <p:cNvPr id="6" name="Picture 5">
            <a:extLst>
              <a:ext uri="{FF2B5EF4-FFF2-40B4-BE49-F238E27FC236}">
                <a16:creationId xmlns:a16="http://schemas.microsoft.com/office/drawing/2014/main" id="{B5BA5899-7EE2-C52A-E544-4154A5F502F3}"/>
              </a:ext>
            </a:extLst>
          </p:cNvPr>
          <p:cNvPicPr>
            <a:picLocks noChangeAspect="1"/>
          </p:cNvPicPr>
          <p:nvPr/>
        </p:nvPicPr>
        <p:blipFill>
          <a:blip r:embed="rId4"/>
          <a:stretch>
            <a:fillRect/>
          </a:stretch>
        </p:blipFill>
        <p:spPr>
          <a:xfrm>
            <a:off x="170358" y="835948"/>
            <a:ext cx="5864679" cy="2014663"/>
          </a:xfrm>
          <a:prstGeom prst="rect">
            <a:avLst/>
          </a:prstGeom>
          <a:ln w="12700">
            <a:solidFill>
              <a:schemeClr val="tx1"/>
            </a:solidFill>
          </a:ln>
        </p:spPr>
      </p:pic>
      <p:pic>
        <p:nvPicPr>
          <p:cNvPr id="8" name="Picture 7">
            <a:extLst>
              <a:ext uri="{FF2B5EF4-FFF2-40B4-BE49-F238E27FC236}">
                <a16:creationId xmlns:a16="http://schemas.microsoft.com/office/drawing/2014/main" id="{333467D1-A96C-E0A3-851E-8704D47D08B8}"/>
              </a:ext>
            </a:extLst>
          </p:cNvPr>
          <p:cNvPicPr>
            <a:picLocks noChangeAspect="1"/>
          </p:cNvPicPr>
          <p:nvPr/>
        </p:nvPicPr>
        <p:blipFill rotWithShape="1">
          <a:blip r:embed="rId5"/>
          <a:srcRect t="7778"/>
          <a:stretch/>
        </p:blipFill>
        <p:spPr>
          <a:xfrm>
            <a:off x="170357" y="2957463"/>
            <a:ext cx="5864679" cy="1857966"/>
          </a:xfrm>
          <a:prstGeom prst="rect">
            <a:avLst/>
          </a:prstGeom>
          <a:ln w="12700">
            <a:solidFill>
              <a:schemeClr val="tx1"/>
            </a:solidFill>
          </a:ln>
        </p:spPr>
      </p:pic>
      <p:sp>
        <p:nvSpPr>
          <p:cNvPr id="11" name="TextBox 10">
            <a:extLst>
              <a:ext uri="{FF2B5EF4-FFF2-40B4-BE49-F238E27FC236}">
                <a16:creationId xmlns:a16="http://schemas.microsoft.com/office/drawing/2014/main" id="{43DA2973-F98D-37EA-15EB-976A431E17EA}"/>
              </a:ext>
            </a:extLst>
          </p:cNvPr>
          <p:cNvSpPr txBox="1"/>
          <p:nvPr/>
        </p:nvSpPr>
        <p:spPr>
          <a:xfrm>
            <a:off x="170358" y="4890859"/>
            <a:ext cx="5831634" cy="769441"/>
          </a:xfrm>
          <a:prstGeom prst="rect">
            <a:avLst/>
          </a:prstGeom>
          <a:noFill/>
        </p:spPr>
        <p:txBody>
          <a:bodyPr wrap="square" rtlCol="0">
            <a:spAutoFit/>
          </a:bodyPr>
          <a:lstStyle/>
          <a:p>
            <a:pPr algn="ctr"/>
            <a:r>
              <a:rPr lang="en-US" sz="1100" dirty="0"/>
              <a:t>Figures 24, 25: The above charts show the population in July 2022 and July 2023 where the first visualization shows that Dark blue is the most populated as the lighter one is less populated. </a:t>
            </a:r>
            <a:r>
              <a:rPr lang="en-US" sz="1100"/>
              <a:t>The second </a:t>
            </a:r>
            <a:r>
              <a:rPr lang="en-US" sz="1100" dirty="0"/>
              <a:t>i</a:t>
            </a:r>
            <a:r>
              <a:rPr lang="en-US" sz="1100"/>
              <a:t>mage </a:t>
            </a:r>
            <a:r>
              <a:rPr lang="en-US" sz="1100" dirty="0"/>
              <a:t>shows the most populated country in the bar graph, and the same is represented in the world map </a:t>
            </a:r>
          </a:p>
        </p:txBody>
      </p:sp>
      <p:pic>
        <p:nvPicPr>
          <p:cNvPr id="18" name="Picture 17">
            <a:extLst>
              <a:ext uri="{FF2B5EF4-FFF2-40B4-BE49-F238E27FC236}">
                <a16:creationId xmlns:a16="http://schemas.microsoft.com/office/drawing/2014/main" id="{31047621-B618-1B18-B9F2-048EE9C1CC38}"/>
              </a:ext>
            </a:extLst>
          </p:cNvPr>
          <p:cNvPicPr>
            <a:picLocks noChangeAspect="1"/>
          </p:cNvPicPr>
          <p:nvPr/>
        </p:nvPicPr>
        <p:blipFill>
          <a:blip r:embed="rId6"/>
          <a:stretch>
            <a:fillRect/>
          </a:stretch>
        </p:blipFill>
        <p:spPr>
          <a:xfrm>
            <a:off x="6154937" y="835948"/>
            <a:ext cx="5831632" cy="3979481"/>
          </a:xfrm>
          <a:prstGeom prst="rect">
            <a:avLst/>
          </a:prstGeom>
          <a:ln w="12700">
            <a:solidFill>
              <a:schemeClr val="tx1"/>
            </a:solidFill>
          </a:ln>
        </p:spPr>
      </p:pic>
      <p:sp>
        <p:nvSpPr>
          <p:cNvPr id="19" name="TextBox 18">
            <a:extLst>
              <a:ext uri="{FF2B5EF4-FFF2-40B4-BE49-F238E27FC236}">
                <a16:creationId xmlns:a16="http://schemas.microsoft.com/office/drawing/2014/main" id="{FD2F23D5-5E04-C671-E7F9-9B0288FC8929}"/>
              </a:ext>
            </a:extLst>
          </p:cNvPr>
          <p:cNvSpPr txBox="1"/>
          <p:nvPr/>
        </p:nvSpPr>
        <p:spPr>
          <a:xfrm>
            <a:off x="6190010" y="4975497"/>
            <a:ext cx="5677735" cy="600164"/>
          </a:xfrm>
          <a:prstGeom prst="rect">
            <a:avLst/>
          </a:prstGeom>
          <a:noFill/>
        </p:spPr>
        <p:txBody>
          <a:bodyPr wrap="square" rtlCol="0">
            <a:spAutoFit/>
          </a:bodyPr>
          <a:lstStyle/>
          <a:p>
            <a:pPr algn="ctr"/>
            <a:r>
              <a:rPr lang="en-US" sz="1100" dirty="0"/>
              <a:t>Figure 26: This </a:t>
            </a:r>
            <a:r>
              <a:rPr lang="en-US" sz="1100" dirty="0" err="1"/>
              <a:t>treemap</a:t>
            </a:r>
            <a:r>
              <a:rPr lang="en-US" sz="1100" dirty="0"/>
              <a:t> shows the change in population in each country where it is easier to find which country has experienced the most significant change in the population.</a:t>
            </a:r>
          </a:p>
        </p:txBody>
      </p:sp>
    </p:spTree>
    <p:extLst>
      <p:ext uri="{BB962C8B-B14F-4D97-AF65-F5344CB8AC3E}">
        <p14:creationId xmlns:p14="http://schemas.microsoft.com/office/powerpoint/2010/main" val="2362417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p:cNvPicPr>
            <a:picLocks noChangeAspect="1"/>
          </p:cNvPicPr>
          <p:nvPr/>
        </p:nvPicPr>
        <p:blipFill rotWithShape="1">
          <a:blip r:embed="rId2"/>
          <a:srcRect t="85902"/>
          <a:stretch>
            <a:fillRect/>
          </a:stretch>
        </p:blipFill>
        <p:spPr>
          <a:xfrm>
            <a:off x="20" y="5710687"/>
            <a:ext cx="12191980" cy="1147313"/>
          </a:xfrm>
          <a:prstGeom prst="rect">
            <a:avLst/>
          </a:prstGeom>
          <a:noFill/>
        </p:spPr>
      </p:pic>
      <p:sp>
        <p:nvSpPr>
          <p:cNvPr id="22" name="Slide Number Placeholder 10"/>
          <p:cNvSpPr>
            <a:spLocks noGrp="1"/>
          </p:cNvSpPr>
          <p:nvPr>
            <p:ph type="sldNum" sz="quarter" idx="12"/>
          </p:nvPr>
        </p:nvSpPr>
        <p:spPr>
          <a:xfrm>
            <a:off x="11632162" y="6453002"/>
            <a:ext cx="429207" cy="365125"/>
          </a:xfrm>
        </p:spPr>
        <p:txBody>
          <a:bodyPr/>
          <a:lstStyle/>
          <a:p>
            <a:pPr>
              <a:spcAft>
                <a:spcPts val="600"/>
              </a:spcAft>
            </a:pPr>
            <a:fld id="{6F391B04-159E-4284-919C-20BE23D169A4}" type="slidenum">
              <a:rPr lang="en-US" smtClean="0">
                <a:solidFill>
                  <a:srgbClr val="FFFFFF"/>
                </a:solidFill>
              </a:rPr>
              <a:t>15</a:t>
            </a:fld>
            <a:endParaRPr lang="en-US" dirty="0">
              <a:solidFill>
                <a:srgbClr val="FFFFFF"/>
              </a:solidFill>
            </a:endParaRPr>
          </a:p>
        </p:txBody>
      </p:sp>
      <p:sp>
        <p:nvSpPr>
          <p:cNvPr id="7" name="Slide Number Placeholder 10"/>
          <p:cNvSpPr txBox="1"/>
          <p:nvPr/>
        </p:nvSpPr>
        <p:spPr>
          <a:xfrm>
            <a:off x="8313576" y="6464312"/>
            <a:ext cx="3448388"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sz="1200" dirty="0">
                <a:solidFill>
                  <a:srgbClr val="FFFFFF"/>
                </a:solidFill>
                <a:latin typeface="Calibri" panose="020F0502020204030204" pitchFamily="34" charset="0"/>
                <a:ea typeface="Calibri" panose="020F0502020204030204" pitchFamily="34" charset="0"/>
                <a:cs typeface="Calibri" panose="020F0502020204030204" pitchFamily="34" charset="0"/>
              </a:rPr>
              <a:t>World countries by population</a:t>
            </a:r>
          </a:p>
        </p:txBody>
      </p:sp>
      <p:sp>
        <p:nvSpPr>
          <p:cNvPr id="2" name="TextBox 1">
            <a:extLst>
              <a:ext uri="{FF2B5EF4-FFF2-40B4-BE49-F238E27FC236}">
                <a16:creationId xmlns:a16="http://schemas.microsoft.com/office/drawing/2014/main" id="{11DB8CFD-FB4F-C4FA-2D0F-DEA894BCAC87}"/>
              </a:ext>
            </a:extLst>
          </p:cNvPr>
          <p:cNvSpPr txBox="1"/>
          <p:nvPr/>
        </p:nvSpPr>
        <p:spPr>
          <a:xfrm>
            <a:off x="164593" y="164592"/>
            <a:ext cx="7703286" cy="584775"/>
          </a:xfrm>
          <a:prstGeom prst="rect">
            <a:avLst/>
          </a:prstGeom>
          <a:noFill/>
        </p:spPr>
        <p:txBody>
          <a:bodyPr wrap="square">
            <a:spAutoFit/>
          </a:bodyPr>
          <a:lstStyle/>
          <a:p>
            <a:pPr>
              <a:spcAft>
                <a:spcPts val="600"/>
              </a:spcAft>
            </a:pPr>
            <a:r>
              <a:rPr lang="en-US" sz="3200" b="1" dirty="0">
                <a:latin typeface="Calibri" panose="020F0502020204030204" pitchFamily="34" charset="0"/>
                <a:ea typeface="Calibri" panose="020F0502020204030204" pitchFamily="34" charset="0"/>
                <a:cs typeface="Calibri" panose="020F0502020204030204" pitchFamily="34" charset="0"/>
              </a:rPr>
              <a:t>References</a:t>
            </a:r>
          </a:p>
        </p:txBody>
      </p:sp>
      <p:sp>
        <p:nvSpPr>
          <p:cNvPr id="5" name="TextBox 4">
            <a:extLst>
              <a:ext uri="{FF2B5EF4-FFF2-40B4-BE49-F238E27FC236}">
                <a16:creationId xmlns:a16="http://schemas.microsoft.com/office/drawing/2014/main" id="{61FBA2AD-AC38-6BE6-5A30-EBE8203C9967}"/>
              </a:ext>
            </a:extLst>
          </p:cNvPr>
          <p:cNvSpPr txBox="1"/>
          <p:nvPr/>
        </p:nvSpPr>
        <p:spPr>
          <a:xfrm>
            <a:off x="164593" y="879069"/>
            <a:ext cx="11204916" cy="738664"/>
          </a:xfrm>
          <a:prstGeom prst="rect">
            <a:avLst/>
          </a:prstGeom>
          <a:noFill/>
        </p:spPr>
        <p:txBody>
          <a:bodyPr wrap="square" rtlCol="0">
            <a:spAutoFit/>
          </a:bodyPr>
          <a:lstStyle/>
          <a:p>
            <a:pPr marL="285750" indent="-285750">
              <a:buFont typeface="Arial" panose="020B0604020202020204" pitchFamily="34" charset="0"/>
              <a:buChar char="•"/>
            </a:pPr>
            <a:r>
              <a:rPr lang="en-US" sz="1400" b="0" dirty="0">
                <a:effectLst/>
                <a:hlinkClick r:id="rId3">
                  <a:extLst>
                    <a:ext uri="{A12FA001-AC4F-418D-AE19-62706E023703}">
                      <ahyp:hlinkClr xmlns="" xmlns:ahyp="http://schemas.microsoft.com/office/drawing/2018/hyperlinkcolor" val="tx"/>
                    </a:ext>
                  </a:extLst>
                </a:hlinkClick>
              </a:rPr>
              <a:t>https://en.wikipedia.org/wiki/List_of_countries_by_population_(United_Nations)</a:t>
            </a:r>
            <a:endParaRPr lang="en-US" sz="1400" b="0" dirty="0">
              <a:effectLst/>
            </a:endParaRPr>
          </a:p>
          <a:p>
            <a:pPr marL="285750" indent="-285750">
              <a:buFont typeface="Arial" panose="020B0604020202020204" pitchFamily="34" charset="0"/>
              <a:buChar char="•"/>
            </a:pPr>
            <a:r>
              <a:rPr lang="en-US" sz="1400" b="0" dirty="0">
                <a:effectLst/>
                <a:hlinkClick r:id="rId4">
                  <a:extLst>
                    <a:ext uri="{A12FA001-AC4F-418D-AE19-62706E023703}">
                      <ahyp:hlinkClr xmlns="" xmlns:ahyp="http://schemas.microsoft.com/office/drawing/2018/hyperlinkcolor" val="tx"/>
                    </a:ext>
                  </a:extLst>
                </a:hlinkClick>
              </a:rPr>
              <a:t>https://unt.instructure.com/courses/102238/modules</a:t>
            </a:r>
            <a:endParaRPr lang="en-US" sz="1400" dirty="0"/>
          </a:p>
          <a:p>
            <a:pPr marL="285750" indent="-285750">
              <a:buFont typeface="Arial" panose="020B0604020202020204" pitchFamily="34" charset="0"/>
              <a:buChar char="•"/>
            </a:pPr>
            <a:r>
              <a:rPr lang="en-US" sz="1400" b="0" dirty="0">
                <a:effectLst/>
              </a:rPr>
              <a:t>https://colab.research.google.com/drive/16AMlkHpbigef7dJf2yU3MNQg_gY2XSsZ</a:t>
            </a:r>
          </a:p>
        </p:txBody>
      </p:sp>
    </p:spTree>
    <p:extLst>
      <p:ext uri="{BB962C8B-B14F-4D97-AF65-F5344CB8AC3E}">
        <p14:creationId xmlns:p14="http://schemas.microsoft.com/office/powerpoint/2010/main" val="217387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riangular abstract background"/>
          <p:cNvPicPr>
            <a:picLocks noChangeAspect="1"/>
          </p:cNvPicPr>
          <p:nvPr/>
        </p:nvPicPr>
        <p:blipFill rotWithShape="1">
          <a:blip r:embed="rId2"/>
          <a:srcRect t="15730"/>
          <a:stretch>
            <a:fillRect/>
          </a:stretch>
        </p:blipFill>
        <p:spPr>
          <a:xfrm>
            <a:off x="20" y="10"/>
            <a:ext cx="12191980" cy="6857990"/>
          </a:xfrm>
          <a:prstGeom prst="rect">
            <a:avLst/>
          </a:prstGeom>
        </p:spPr>
      </p:pic>
      <p:sp>
        <p:nvSpPr>
          <p:cNvPr id="6" name="Rectangle 5"/>
          <p:cNvSpPr/>
          <p:nvPr/>
        </p:nvSpPr>
        <p:spPr>
          <a:xfrm>
            <a:off x="1" y="4908385"/>
            <a:ext cx="12191999" cy="1949616"/>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902898" y="5359973"/>
            <a:ext cx="10386203" cy="584775"/>
          </a:xfrm>
          <a:prstGeom prst="rect">
            <a:avLst/>
          </a:prstGeom>
          <a:noFill/>
        </p:spPr>
        <p:txBody>
          <a:bodyPr wrap="square">
            <a:spAutoFit/>
          </a:bodyPr>
          <a:lstStyle/>
          <a:p>
            <a:r>
              <a:rPr lang="en-US" sz="3200" b="1" dirty="0">
                <a:solidFill>
                  <a:srgbClr val="FFFFFF"/>
                </a:solidFill>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p:cNvPicPr>
            <a:picLocks noChangeAspect="1"/>
          </p:cNvPicPr>
          <p:nvPr/>
        </p:nvPicPr>
        <p:blipFill rotWithShape="1">
          <a:blip r:embed="rId2"/>
          <a:srcRect t="85902"/>
          <a:stretch>
            <a:fillRect/>
          </a:stretch>
        </p:blipFill>
        <p:spPr>
          <a:xfrm>
            <a:off x="20" y="5710687"/>
            <a:ext cx="12191980" cy="1147313"/>
          </a:xfrm>
          <a:prstGeom prst="rect">
            <a:avLst/>
          </a:prstGeom>
          <a:noFill/>
        </p:spPr>
      </p:pic>
      <p:sp>
        <p:nvSpPr>
          <p:cNvPr id="22" name="Slide Number Placeholder 10"/>
          <p:cNvSpPr>
            <a:spLocks noGrp="1"/>
          </p:cNvSpPr>
          <p:nvPr>
            <p:ph type="sldNum" sz="quarter" idx="12"/>
          </p:nvPr>
        </p:nvSpPr>
        <p:spPr>
          <a:xfrm>
            <a:off x="11632162" y="6453002"/>
            <a:ext cx="429207" cy="365125"/>
          </a:xfrm>
        </p:spPr>
        <p:txBody>
          <a:bodyPr/>
          <a:lstStyle/>
          <a:p>
            <a:pPr>
              <a:spcAft>
                <a:spcPts val="600"/>
              </a:spcAft>
            </a:pPr>
            <a:fld id="{6F391B04-159E-4284-919C-20BE23D169A4}" type="slidenum">
              <a:rPr lang="en-US" smtClean="0">
                <a:solidFill>
                  <a:srgbClr val="FFFFFF"/>
                </a:solidFill>
              </a:rPr>
              <a:t>2</a:t>
            </a:fld>
            <a:endParaRPr lang="en-US" dirty="0">
              <a:solidFill>
                <a:srgbClr val="FFFFFF"/>
              </a:solidFill>
            </a:endParaRPr>
          </a:p>
        </p:txBody>
      </p:sp>
      <p:sp>
        <p:nvSpPr>
          <p:cNvPr id="7" name="Slide Number Placeholder 10"/>
          <p:cNvSpPr txBox="1"/>
          <p:nvPr/>
        </p:nvSpPr>
        <p:spPr>
          <a:xfrm>
            <a:off x="8332237" y="6464312"/>
            <a:ext cx="3429727"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sz="1200" dirty="0">
                <a:solidFill>
                  <a:srgbClr val="FFFFFF"/>
                </a:solidFill>
                <a:latin typeface="Calibri" panose="020F0502020204030204" pitchFamily="34" charset="0"/>
                <a:ea typeface="Calibri" panose="020F0502020204030204" pitchFamily="34" charset="0"/>
                <a:cs typeface="Calibri" panose="020F0502020204030204" pitchFamily="34" charset="0"/>
              </a:rPr>
              <a:t>World countries by population</a:t>
            </a:r>
          </a:p>
        </p:txBody>
      </p:sp>
      <p:sp>
        <p:nvSpPr>
          <p:cNvPr id="2" name="TextBox 1"/>
          <p:cNvSpPr txBox="1"/>
          <p:nvPr/>
        </p:nvSpPr>
        <p:spPr>
          <a:xfrm>
            <a:off x="221763" y="153492"/>
            <a:ext cx="5769462" cy="584775"/>
          </a:xfrm>
          <a:prstGeom prst="rect">
            <a:avLst/>
          </a:prstGeom>
          <a:noFill/>
        </p:spPr>
        <p:txBody>
          <a:bodyPr wrap="square">
            <a:spAutoFit/>
          </a:bodyPr>
          <a:lstStyle/>
          <a:p>
            <a:r>
              <a:rPr lang="en-US" sz="3200" b="1" dirty="0">
                <a:latin typeface="Calibri" panose="020F0502020204030204" pitchFamily="34" charset="0"/>
                <a:ea typeface="Calibri" panose="020F0502020204030204" pitchFamily="34" charset="0"/>
                <a:cs typeface="Calibri" panose="020F0502020204030204" pitchFamily="34" charset="0"/>
              </a:rPr>
              <a:t>Objectives</a:t>
            </a:r>
          </a:p>
        </p:txBody>
      </p:sp>
      <p:sp>
        <p:nvSpPr>
          <p:cNvPr id="3" name="TextBox 2"/>
          <p:cNvSpPr txBox="1"/>
          <p:nvPr/>
        </p:nvSpPr>
        <p:spPr>
          <a:xfrm>
            <a:off x="324566" y="1100818"/>
            <a:ext cx="6150662" cy="4247317"/>
          </a:xfrm>
          <a:prstGeom prst="rect">
            <a:avLst/>
          </a:prstGeom>
          <a:noFill/>
        </p:spPr>
        <p:txBody>
          <a:bodyPr wrap="square" rtlCol="0">
            <a:spAutoFit/>
          </a:bodyPr>
          <a:lstStyle/>
          <a:p>
            <a:pPr marL="342900" indent="-342900">
              <a:lnSpc>
                <a:spcPct val="200000"/>
              </a:lnSpc>
              <a:buFont typeface="+mj-lt"/>
              <a:buAutoNum type="arabicPeriod"/>
            </a:pPr>
            <a:r>
              <a:rPr lang="en-US" dirty="0">
                <a:latin typeface="Calibri" panose="020F0502020204030204" pitchFamily="34" charset="0"/>
                <a:ea typeface="Calibri" panose="020F0502020204030204" pitchFamily="34" charset="0"/>
                <a:cs typeface="Calibri" panose="020F0502020204030204" pitchFamily="34" charset="0"/>
              </a:rPr>
              <a:t>Generation/Collection of Data </a:t>
            </a:r>
            <a:r>
              <a:rPr lang="en-US" dirty="0">
                <a:solidFill>
                  <a:srgbClr val="333333"/>
                </a:solidFill>
                <a:highlight>
                  <a:srgbClr val="FFFFFF"/>
                </a:highlight>
                <a:latin typeface="LatoWeb"/>
              </a:rPr>
              <a:t>using </a:t>
            </a:r>
            <a:r>
              <a:rPr lang="en-US" i="0" dirty="0">
                <a:effectLst/>
                <a:latin typeface="Calibri" panose="020F0502020204030204" pitchFamily="34" charset="0"/>
                <a:ea typeface="Calibri" panose="020F0502020204030204" pitchFamily="34" charset="0"/>
                <a:cs typeface="Calibri" panose="020F0502020204030204" pitchFamily="34" charset="0"/>
              </a:rPr>
              <a:t>Web Scrapping</a:t>
            </a:r>
            <a:endParaRPr lang="en-US" dirty="0">
              <a:latin typeface="Calibri" panose="020F0502020204030204" pitchFamily="34" charset="0"/>
              <a:ea typeface="Calibri" panose="020F0502020204030204" pitchFamily="34" charset="0"/>
              <a:cs typeface="Calibri" panose="020F0502020204030204" pitchFamily="34" charset="0"/>
            </a:endParaRPr>
          </a:p>
          <a:p>
            <a:pPr marL="342900" indent="-342900">
              <a:lnSpc>
                <a:spcPct val="200000"/>
              </a:lnSpc>
              <a:buFont typeface="+mj-lt"/>
              <a:buAutoNum type="arabicPeriod"/>
            </a:pPr>
            <a:r>
              <a:rPr lang="en-US" dirty="0">
                <a:latin typeface="Calibri" panose="020F0502020204030204" pitchFamily="34" charset="0"/>
                <a:ea typeface="Calibri" panose="020F0502020204030204" pitchFamily="34" charset="0"/>
                <a:cs typeface="Calibri" panose="020F0502020204030204" pitchFamily="34" charset="0"/>
              </a:rPr>
              <a:t>Data Preprocessing using Open Refine and M S Excel</a:t>
            </a:r>
          </a:p>
          <a:p>
            <a:pPr marL="342900" indent="-342900">
              <a:lnSpc>
                <a:spcPct val="200000"/>
              </a:lnSpc>
              <a:buFont typeface="+mj-lt"/>
              <a:buAutoNum type="arabicPeriod"/>
            </a:pPr>
            <a:r>
              <a:rPr lang="en-US" dirty="0">
                <a:latin typeface="Calibri" panose="020F0502020204030204" pitchFamily="34" charset="0"/>
                <a:ea typeface="Calibri" panose="020F0502020204030204" pitchFamily="34" charset="0"/>
                <a:cs typeface="Calibri" panose="020F0502020204030204" pitchFamily="34" charset="0"/>
              </a:rPr>
              <a:t>Storage of the Data using Big Query</a:t>
            </a:r>
          </a:p>
          <a:p>
            <a:pPr marL="342900" indent="-342900">
              <a:lnSpc>
                <a:spcPct val="200000"/>
              </a:lnSpc>
              <a:buFont typeface="+mj-lt"/>
              <a:buAutoNum type="arabicPeriod"/>
            </a:pPr>
            <a:r>
              <a:rPr lang="en-US" dirty="0">
                <a:latin typeface="Calibri" panose="020F0502020204030204" pitchFamily="34" charset="0"/>
                <a:ea typeface="Calibri" panose="020F0502020204030204" pitchFamily="34" charset="0"/>
                <a:cs typeface="Calibri" panose="020F0502020204030204" pitchFamily="34" charset="0"/>
              </a:rPr>
              <a:t>Data Analysis using Big Query</a:t>
            </a:r>
          </a:p>
          <a:p>
            <a:pPr marL="342900" indent="-342900">
              <a:lnSpc>
                <a:spcPct val="200000"/>
              </a:lnSpc>
              <a:buFont typeface="+mj-lt"/>
              <a:buAutoNum type="arabicPeriod"/>
            </a:pPr>
            <a:r>
              <a:rPr lang="en-US" dirty="0">
                <a:latin typeface="Calibri" panose="020F0502020204030204" pitchFamily="34" charset="0"/>
                <a:ea typeface="Calibri" panose="020F0502020204030204" pitchFamily="34" charset="0"/>
                <a:cs typeface="Calibri" panose="020F0502020204030204" pitchFamily="34" charset="0"/>
              </a:rPr>
              <a:t>Data Visualization using Looker Studio</a:t>
            </a:r>
          </a:p>
          <a:p>
            <a:pPr marL="342900" indent="-342900">
              <a:lnSpc>
                <a:spcPct val="200000"/>
              </a:lnSpc>
              <a:buFont typeface="+mj-lt"/>
              <a:buAutoNum type="arabicPeriod"/>
            </a:pPr>
            <a:r>
              <a:rPr lang="en-US" dirty="0">
                <a:latin typeface="Calibri" panose="020F0502020204030204" pitchFamily="34" charset="0"/>
                <a:ea typeface="Calibri" panose="020F0502020204030204" pitchFamily="34" charset="0"/>
                <a:cs typeface="Calibri" panose="020F0502020204030204" pitchFamily="34" charset="0"/>
              </a:rPr>
              <a:t>Interpretation of Data</a:t>
            </a:r>
          </a:p>
          <a:p>
            <a:pPr marL="342900" indent="-342900">
              <a:lnSpc>
                <a:spcPct val="200000"/>
              </a:lnSpc>
              <a:buFont typeface="+mj-lt"/>
              <a:buAutoNum type="arabicPeriod"/>
            </a:pPr>
            <a:r>
              <a:rPr lang="en-US" dirty="0">
                <a:latin typeface="Calibri" panose="020F0502020204030204" pitchFamily="34" charset="0"/>
                <a:ea typeface="Calibri" panose="020F0502020204030204" pitchFamily="34" charset="0"/>
                <a:cs typeface="Calibri" panose="020F0502020204030204" pitchFamily="34" charset="0"/>
              </a:rPr>
              <a:t>Conclusion</a:t>
            </a:r>
            <a:endParaRPr lang="en-US" i="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mj-lt"/>
              <a:buAutoNum type="arabicPeriod"/>
            </a:pPr>
            <a:endParaRPr lang="en-US" i="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9" name="Picture 8" descr="A group of people holding a puzzle piece&#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0170" y="83541"/>
            <a:ext cx="5921829" cy="555793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p:cNvPicPr>
            <a:picLocks noChangeAspect="1"/>
          </p:cNvPicPr>
          <p:nvPr/>
        </p:nvPicPr>
        <p:blipFill rotWithShape="1">
          <a:blip r:embed="rId2"/>
          <a:srcRect t="85902"/>
          <a:stretch>
            <a:fillRect/>
          </a:stretch>
        </p:blipFill>
        <p:spPr>
          <a:xfrm>
            <a:off x="20" y="5710687"/>
            <a:ext cx="12191980" cy="1147313"/>
          </a:xfrm>
          <a:prstGeom prst="rect">
            <a:avLst/>
          </a:prstGeom>
          <a:noFill/>
        </p:spPr>
      </p:pic>
      <p:sp>
        <p:nvSpPr>
          <p:cNvPr id="22" name="Slide Number Placeholder 10"/>
          <p:cNvSpPr>
            <a:spLocks noGrp="1"/>
          </p:cNvSpPr>
          <p:nvPr>
            <p:ph type="sldNum" sz="quarter" idx="12"/>
          </p:nvPr>
        </p:nvSpPr>
        <p:spPr>
          <a:xfrm>
            <a:off x="11632162" y="6453002"/>
            <a:ext cx="429207" cy="365125"/>
          </a:xfrm>
        </p:spPr>
        <p:txBody>
          <a:bodyPr/>
          <a:lstStyle/>
          <a:p>
            <a:pPr>
              <a:spcAft>
                <a:spcPts val="600"/>
              </a:spcAft>
            </a:pPr>
            <a:fld id="{6F391B04-159E-4284-919C-20BE23D169A4}" type="slidenum">
              <a:rPr lang="en-US" smtClean="0">
                <a:solidFill>
                  <a:srgbClr val="FFFFFF"/>
                </a:solidFill>
              </a:rPr>
              <a:t>3</a:t>
            </a:fld>
            <a:endParaRPr lang="en-US" dirty="0">
              <a:solidFill>
                <a:srgbClr val="FFFFFF"/>
              </a:solidFill>
            </a:endParaRPr>
          </a:p>
        </p:txBody>
      </p:sp>
      <p:sp>
        <p:nvSpPr>
          <p:cNvPr id="7" name="Slide Number Placeholder 10"/>
          <p:cNvSpPr txBox="1"/>
          <p:nvPr/>
        </p:nvSpPr>
        <p:spPr>
          <a:xfrm>
            <a:off x="8313576" y="6464312"/>
            <a:ext cx="3448388"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sz="1200" dirty="0">
                <a:solidFill>
                  <a:srgbClr val="FFFFFF"/>
                </a:solidFill>
                <a:latin typeface="Calibri" panose="020F0502020204030204" pitchFamily="34" charset="0"/>
                <a:ea typeface="Calibri" panose="020F0502020204030204" pitchFamily="34" charset="0"/>
                <a:cs typeface="Calibri" panose="020F0502020204030204" pitchFamily="34" charset="0"/>
              </a:rPr>
              <a:t>World countries by population</a:t>
            </a:r>
          </a:p>
        </p:txBody>
      </p:sp>
      <p:sp>
        <p:nvSpPr>
          <p:cNvPr id="8" name="TextBox 7"/>
          <p:cNvSpPr txBox="1"/>
          <p:nvPr/>
        </p:nvSpPr>
        <p:spPr>
          <a:xfrm>
            <a:off x="373225" y="233886"/>
            <a:ext cx="7494653" cy="584775"/>
          </a:xfrm>
          <a:prstGeom prst="rect">
            <a:avLst/>
          </a:prstGeom>
          <a:noFill/>
        </p:spPr>
        <p:txBody>
          <a:bodyPr wrap="square">
            <a:spAutoFit/>
          </a:bodyPr>
          <a:lstStyle/>
          <a:p>
            <a:pPr>
              <a:spcAft>
                <a:spcPts val="600"/>
              </a:spcAft>
            </a:pPr>
            <a:r>
              <a:rPr lang="en-US" sz="3200" b="1" dirty="0">
                <a:latin typeface="Calibri" panose="020F0502020204030204" pitchFamily="34" charset="0"/>
                <a:ea typeface="Calibri" panose="020F0502020204030204" pitchFamily="34" charset="0"/>
                <a:cs typeface="Calibri" panose="020F0502020204030204" pitchFamily="34" charset="0"/>
              </a:rPr>
              <a:t>World countries by population</a:t>
            </a:r>
          </a:p>
        </p:txBody>
      </p:sp>
      <p:sp>
        <p:nvSpPr>
          <p:cNvPr id="10" name="TextBox 9"/>
          <p:cNvSpPr txBox="1"/>
          <p:nvPr/>
        </p:nvSpPr>
        <p:spPr>
          <a:xfrm>
            <a:off x="373225" y="818661"/>
            <a:ext cx="11445543" cy="523220"/>
          </a:xfrm>
          <a:prstGeom prst="rect">
            <a:avLst/>
          </a:prstGeom>
          <a:noFill/>
        </p:spPr>
        <p:txBody>
          <a:bodyPr wrap="square" rtlCol="0">
            <a:spAutoFit/>
          </a:bodyPr>
          <a:lstStyle/>
          <a:p>
            <a:pPr algn="just"/>
            <a:r>
              <a:rPr lang="en-US" sz="1400" dirty="0">
                <a:latin typeface="Calibri" panose="020F0502020204030204" pitchFamily="34" charset="0"/>
                <a:ea typeface="Calibri" panose="020F0502020204030204" pitchFamily="34" charset="0"/>
                <a:cs typeface="Calibri" panose="020F0502020204030204" pitchFamily="34" charset="0"/>
              </a:rPr>
              <a:t>For this project, we aim to collect data from Wikipedia about world countries and their populations as per the United Nations. We will preprocess the data using Open Refine, and M S Excel, store it in Big Query to perform analysis with the help of SQL, and finally visualize the data using Google Looker Studio.</a:t>
            </a:r>
          </a:p>
        </p:txBody>
      </p:sp>
      <p:pic>
        <p:nvPicPr>
          <p:cNvPr id="3" name="Picture 2" descr="A group of black round objects with a blue circle and a check mark&#10;&#10;Description automatically generated">
            <a:extLst>
              <a:ext uri="{FF2B5EF4-FFF2-40B4-BE49-F238E27FC236}">
                <a16:creationId xmlns:a16="http://schemas.microsoft.com/office/drawing/2014/main" id="{E31F47F5-FF2E-8143-49B5-B6A1B07597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83619" y="2518365"/>
            <a:ext cx="914400" cy="914400"/>
          </a:xfrm>
          <a:prstGeom prst="rect">
            <a:avLst/>
          </a:prstGeom>
        </p:spPr>
      </p:pic>
      <p:pic>
        <p:nvPicPr>
          <p:cNvPr id="11" name="Picture 10" descr="A black background with a black square&#10;&#10;Description automatically generated with medium confidence">
            <a:extLst>
              <a:ext uri="{FF2B5EF4-FFF2-40B4-BE49-F238E27FC236}">
                <a16:creationId xmlns:a16="http://schemas.microsoft.com/office/drawing/2014/main" id="{72E595DB-50CD-E364-288B-FA3235D581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75" y="1341881"/>
            <a:ext cx="914400" cy="914400"/>
          </a:xfrm>
          <a:prstGeom prst="rect">
            <a:avLst/>
          </a:prstGeom>
        </p:spPr>
      </p:pic>
      <p:pic>
        <p:nvPicPr>
          <p:cNvPr id="14" name="Picture 13" descr="A diagram of a flowchart&#10;&#10;Description automatically generated">
            <a:extLst>
              <a:ext uri="{FF2B5EF4-FFF2-40B4-BE49-F238E27FC236}">
                <a16:creationId xmlns:a16="http://schemas.microsoft.com/office/drawing/2014/main" id="{5E3D44E0-A36C-7047-0469-C0D40451174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60520" y="1995145"/>
            <a:ext cx="914400" cy="914400"/>
          </a:xfrm>
          <a:prstGeom prst="rect">
            <a:avLst/>
          </a:prstGeom>
        </p:spPr>
      </p:pic>
      <p:pic>
        <p:nvPicPr>
          <p:cNvPr id="17" name="Picture 16" descr="A magnifying glass and graph&#10;&#10;Description automatically generated">
            <a:extLst>
              <a:ext uri="{FF2B5EF4-FFF2-40B4-BE49-F238E27FC236}">
                <a16:creationId xmlns:a16="http://schemas.microsoft.com/office/drawing/2014/main" id="{5A831EE9-8287-935A-8D18-DB11AF831F7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06718" y="3153367"/>
            <a:ext cx="914400" cy="914400"/>
          </a:xfrm>
          <a:prstGeom prst="rect">
            <a:avLst/>
          </a:prstGeom>
        </p:spPr>
      </p:pic>
      <p:pic>
        <p:nvPicPr>
          <p:cNvPr id="20" name="Picture 19" descr="A diagram and graph with pie chart and pie chart&#10;&#10;Description automatically generated with medium confidence">
            <a:extLst>
              <a:ext uri="{FF2B5EF4-FFF2-40B4-BE49-F238E27FC236}">
                <a16:creationId xmlns:a16="http://schemas.microsoft.com/office/drawing/2014/main" id="{3B407D39-DB5D-1842-7DA2-598B371563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29817" y="3752882"/>
            <a:ext cx="914400" cy="914400"/>
          </a:xfrm>
          <a:prstGeom prst="rect">
            <a:avLst/>
          </a:prstGeom>
        </p:spPr>
      </p:pic>
      <p:sp>
        <p:nvSpPr>
          <p:cNvPr id="21" name="TextBox 20">
            <a:extLst>
              <a:ext uri="{FF2B5EF4-FFF2-40B4-BE49-F238E27FC236}">
                <a16:creationId xmlns:a16="http://schemas.microsoft.com/office/drawing/2014/main" id="{4091CECA-995D-B143-A5CD-E3ED88615691}"/>
              </a:ext>
            </a:extLst>
          </p:cNvPr>
          <p:cNvSpPr txBox="1"/>
          <p:nvPr/>
        </p:nvSpPr>
        <p:spPr>
          <a:xfrm>
            <a:off x="694963" y="2638197"/>
            <a:ext cx="1377638" cy="430887"/>
          </a:xfrm>
          <a:prstGeom prst="rect">
            <a:avLst/>
          </a:prstGeom>
          <a:noFill/>
        </p:spPr>
        <p:txBody>
          <a:bodyPr wrap="square" rtlCol="0">
            <a:spAutoFit/>
          </a:bodyPr>
          <a:lstStyle/>
          <a:p>
            <a:pPr algn="ctr"/>
            <a:r>
              <a:rPr lang="en-US" sz="1100" dirty="0">
                <a:latin typeface="Calibri" panose="020F0502020204030204" pitchFamily="34" charset="0"/>
                <a:ea typeface="Calibri" panose="020F0502020204030204" pitchFamily="34" charset="0"/>
                <a:cs typeface="Calibri" panose="020F0502020204030204" pitchFamily="34" charset="0"/>
              </a:rPr>
              <a:t>from Wikipedia using web scraping</a:t>
            </a:r>
          </a:p>
        </p:txBody>
      </p:sp>
      <p:sp>
        <p:nvSpPr>
          <p:cNvPr id="26" name="TextBox 25">
            <a:extLst>
              <a:ext uri="{FF2B5EF4-FFF2-40B4-BE49-F238E27FC236}">
                <a16:creationId xmlns:a16="http://schemas.microsoft.com/office/drawing/2014/main" id="{89E102EA-C196-0CF8-714F-6ED55B497DD1}"/>
              </a:ext>
            </a:extLst>
          </p:cNvPr>
          <p:cNvSpPr txBox="1"/>
          <p:nvPr/>
        </p:nvSpPr>
        <p:spPr>
          <a:xfrm>
            <a:off x="586244" y="2361437"/>
            <a:ext cx="1692060" cy="307777"/>
          </a:xfrm>
          <a:prstGeom prst="rect">
            <a:avLst/>
          </a:prstGeom>
          <a:noFill/>
        </p:spPr>
        <p:txBody>
          <a:bodyPr wrap="square">
            <a:spAutoFit/>
          </a:bodyPr>
          <a:lstStyle/>
          <a:p>
            <a:pPr algn="ctr"/>
            <a:r>
              <a:rPr lang="en-US" sz="1400" b="1" dirty="0">
                <a:ea typeface="Calibri" panose="020F0502020204030204" pitchFamily="34" charset="0"/>
                <a:cs typeface="Calibri" panose="020F0502020204030204" pitchFamily="34" charset="0"/>
              </a:rPr>
              <a:t>Data Collection </a:t>
            </a:r>
            <a:endParaRPr lang="en-US" sz="1400" b="1" dirty="0"/>
          </a:p>
        </p:txBody>
      </p:sp>
      <p:sp>
        <p:nvSpPr>
          <p:cNvPr id="28" name="TextBox 27">
            <a:extLst>
              <a:ext uri="{FF2B5EF4-FFF2-40B4-BE49-F238E27FC236}">
                <a16:creationId xmlns:a16="http://schemas.microsoft.com/office/drawing/2014/main" id="{5A9FB44D-78EA-1F3E-4A18-E079A777971F}"/>
              </a:ext>
            </a:extLst>
          </p:cNvPr>
          <p:cNvSpPr txBox="1"/>
          <p:nvPr/>
        </p:nvSpPr>
        <p:spPr>
          <a:xfrm>
            <a:off x="3048737" y="3045083"/>
            <a:ext cx="1537965" cy="523220"/>
          </a:xfrm>
          <a:prstGeom prst="rect">
            <a:avLst/>
          </a:prstGeom>
          <a:noFill/>
        </p:spPr>
        <p:txBody>
          <a:bodyPr wrap="square">
            <a:spAutoFit/>
          </a:bodyPr>
          <a:lstStyle/>
          <a:p>
            <a:pPr algn="ctr"/>
            <a:r>
              <a:rPr lang="en-US" sz="1400" b="1" dirty="0">
                <a:ea typeface="Calibri" panose="020F0502020204030204" pitchFamily="34" charset="0"/>
                <a:cs typeface="Calibri" panose="020F0502020204030204" pitchFamily="34" charset="0"/>
              </a:rPr>
              <a:t>Data </a:t>
            </a:r>
          </a:p>
          <a:p>
            <a:pPr algn="ctr"/>
            <a:r>
              <a:rPr lang="en-US" sz="1400" b="1" dirty="0">
                <a:ea typeface="Calibri" panose="020F0502020204030204" pitchFamily="34" charset="0"/>
                <a:cs typeface="Calibri" panose="020F0502020204030204" pitchFamily="34" charset="0"/>
              </a:rPr>
              <a:t>Pre-processing</a:t>
            </a:r>
            <a:endParaRPr lang="en-US" sz="1400" b="1" dirty="0"/>
          </a:p>
        </p:txBody>
      </p:sp>
      <p:sp>
        <p:nvSpPr>
          <p:cNvPr id="29" name="TextBox 28">
            <a:extLst>
              <a:ext uri="{FF2B5EF4-FFF2-40B4-BE49-F238E27FC236}">
                <a16:creationId xmlns:a16="http://schemas.microsoft.com/office/drawing/2014/main" id="{4282D0C1-4B3B-BF09-642E-9A5D5F95BEEB}"/>
              </a:ext>
            </a:extLst>
          </p:cNvPr>
          <p:cNvSpPr txBox="1"/>
          <p:nvPr/>
        </p:nvSpPr>
        <p:spPr>
          <a:xfrm>
            <a:off x="5371836" y="3622723"/>
            <a:ext cx="1537965" cy="523220"/>
          </a:xfrm>
          <a:prstGeom prst="rect">
            <a:avLst/>
          </a:prstGeom>
          <a:noFill/>
        </p:spPr>
        <p:txBody>
          <a:bodyPr wrap="square">
            <a:spAutoFit/>
          </a:bodyPr>
          <a:lstStyle/>
          <a:p>
            <a:pPr algn="ctr"/>
            <a:r>
              <a:rPr lang="en-US" sz="1400" b="1" dirty="0">
                <a:ea typeface="Calibri" panose="020F0502020204030204" pitchFamily="34" charset="0"/>
                <a:cs typeface="Calibri" panose="020F0502020204030204" pitchFamily="34" charset="0"/>
              </a:rPr>
              <a:t>Data </a:t>
            </a:r>
          </a:p>
          <a:p>
            <a:pPr algn="ctr"/>
            <a:r>
              <a:rPr lang="en-US" sz="1400" b="1" dirty="0">
                <a:ea typeface="Calibri" panose="020F0502020204030204" pitchFamily="34" charset="0"/>
                <a:cs typeface="Calibri" panose="020F0502020204030204" pitchFamily="34" charset="0"/>
              </a:rPr>
              <a:t>Storage</a:t>
            </a:r>
            <a:endParaRPr lang="en-US" sz="1400" b="1" dirty="0"/>
          </a:p>
        </p:txBody>
      </p:sp>
      <p:sp>
        <p:nvSpPr>
          <p:cNvPr id="30" name="TextBox 29">
            <a:extLst>
              <a:ext uri="{FF2B5EF4-FFF2-40B4-BE49-F238E27FC236}">
                <a16:creationId xmlns:a16="http://schemas.microsoft.com/office/drawing/2014/main" id="{B3442494-4974-FECB-D641-CC1E64EA47D9}"/>
              </a:ext>
            </a:extLst>
          </p:cNvPr>
          <p:cNvSpPr txBox="1"/>
          <p:nvPr/>
        </p:nvSpPr>
        <p:spPr>
          <a:xfrm>
            <a:off x="7694935" y="4158694"/>
            <a:ext cx="1537965" cy="523220"/>
          </a:xfrm>
          <a:prstGeom prst="rect">
            <a:avLst/>
          </a:prstGeom>
          <a:noFill/>
        </p:spPr>
        <p:txBody>
          <a:bodyPr wrap="square">
            <a:spAutoFit/>
          </a:bodyPr>
          <a:lstStyle/>
          <a:p>
            <a:pPr algn="ctr"/>
            <a:r>
              <a:rPr lang="en-US" sz="1400" b="1" dirty="0">
                <a:ea typeface="Calibri" panose="020F0502020204030204" pitchFamily="34" charset="0"/>
                <a:cs typeface="Calibri" panose="020F0502020204030204" pitchFamily="34" charset="0"/>
              </a:rPr>
              <a:t>Data </a:t>
            </a:r>
          </a:p>
          <a:p>
            <a:pPr algn="ctr"/>
            <a:r>
              <a:rPr lang="en-US" sz="1400" b="1" dirty="0">
                <a:ea typeface="Calibri" panose="020F0502020204030204" pitchFamily="34" charset="0"/>
                <a:cs typeface="Calibri" panose="020F0502020204030204" pitchFamily="34" charset="0"/>
              </a:rPr>
              <a:t>Analysis</a:t>
            </a:r>
            <a:endParaRPr lang="en-US" sz="1400" b="1" dirty="0"/>
          </a:p>
        </p:txBody>
      </p:sp>
      <p:sp>
        <p:nvSpPr>
          <p:cNvPr id="31" name="TextBox 30">
            <a:extLst>
              <a:ext uri="{FF2B5EF4-FFF2-40B4-BE49-F238E27FC236}">
                <a16:creationId xmlns:a16="http://schemas.microsoft.com/office/drawing/2014/main" id="{8EC886BF-E3A8-A86A-843D-DEFD1286D110}"/>
              </a:ext>
            </a:extLst>
          </p:cNvPr>
          <p:cNvSpPr txBox="1"/>
          <p:nvPr/>
        </p:nvSpPr>
        <p:spPr>
          <a:xfrm>
            <a:off x="10018034" y="4787577"/>
            <a:ext cx="1537965" cy="523220"/>
          </a:xfrm>
          <a:prstGeom prst="rect">
            <a:avLst/>
          </a:prstGeom>
          <a:noFill/>
        </p:spPr>
        <p:txBody>
          <a:bodyPr wrap="square">
            <a:spAutoFit/>
          </a:bodyPr>
          <a:lstStyle/>
          <a:p>
            <a:pPr algn="ctr"/>
            <a:r>
              <a:rPr lang="en-US" sz="1400" b="1" dirty="0">
                <a:ea typeface="Calibri" panose="020F0502020204030204" pitchFamily="34" charset="0"/>
                <a:cs typeface="Calibri" panose="020F0502020204030204" pitchFamily="34" charset="0"/>
              </a:rPr>
              <a:t>Data </a:t>
            </a:r>
          </a:p>
          <a:p>
            <a:pPr algn="ctr"/>
            <a:r>
              <a:rPr lang="en-US" sz="1400" b="1" dirty="0">
                <a:ea typeface="Calibri" panose="020F0502020204030204" pitchFamily="34" charset="0"/>
                <a:cs typeface="Calibri" panose="020F0502020204030204" pitchFamily="34" charset="0"/>
              </a:rPr>
              <a:t>Visualization</a:t>
            </a:r>
            <a:endParaRPr lang="en-US" sz="1400" b="1" dirty="0"/>
          </a:p>
        </p:txBody>
      </p:sp>
      <p:sp>
        <p:nvSpPr>
          <p:cNvPr id="34" name="TextBox 33">
            <a:extLst>
              <a:ext uri="{FF2B5EF4-FFF2-40B4-BE49-F238E27FC236}">
                <a16:creationId xmlns:a16="http://schemas.microsoft.com/office/drawing/2014/main" id="{507D3C3D-BE24-0570-F239-7B148EC6C066}"/>
              </a:ext>
            </a:extLst>
          </p:cNvPr>
          <p:cNvSpPr txBox="1"/>
          <p:nvPr/>
        </p:nvSpPr>
        <p:spPr>
          <a:xfrm>
            <a:off x="3158514" y="3503090"/>
            <a:ext cx="1318410" cy="430887"/>
          </a:xfrm>
          <a:prstGeom prst="rect">
            <a:avLst/>
          </a:prstGeom>
          <a:noFill/>
        </p:spPr>
        <p:txBody>
          <a:bodyPr wrap="square" rtlCol="0">
            <a:spAutoFit/>
          </a:bodyPr>
          <a:lstStyle/>
          <a:p>
            <a:pPr algn="ctr"/>
            <a:r>
              <a:rPr lang="en-US" sz="1100" dirty="0">
                <a:latin typeface="Calibri" panose="020F0502020204030204" pitchFamily="34" charset="0"/>
                <a:ea typeface="Calibri" panose="020F0502020204030204" pitchFamily="34" charset="0"/>
                <a:cs typeface="Calibri" panose="020F0502020204030204" pitchFamily="34" charset="0"/>
              </a:rPr>
              <a:t>using Open Refine and MS Excel</a:t>
            </a:r>
          </a:p>
        </p:txBody>
      </p:sp>
      <p:sp>
        <p:nvSpPr>
          <p:cNvPr id="37" name="TextBox 36">
            <a:extLst>
              <a:ext uri="{FF2B5EF4-FFF2-40B4-BE49-F238E27FC236}">
                <a16:creationId xmlns:a16="http://schemas.microsoft.com/office/drawing/2014/main" id="{3FEA2396-8690-33E5-2227-6298B2291188}"/>
              </a:ext>
            </a:extLst>
          </p:cNvPr>
          <p:cNvSpPr txBox="1"/>
          <p:nvPr/>
        </p:nvSpPr>
        <p:spPr>
          <a:xfrm>
            <a:off x="5608901" y="4120457"/>
            <a:ext cx="1098881" cy="430887"/>
          </a:xfrm>
          <a:prstGeom prst="rect">
            <a:avLst/>
          </a:prstGeom>
          <a:noFill/>
        </p:spPr>
        <p:txBody>
          <a:bodyPr wrap="square" rtlCol="0">
            <a:spAutoFit/>
          </a:bodyPr>
          <a:lstStyle/>
          <a:p>
            <a:pPr algn="ctr"/>
            <a:r>
              <a:rPr lang="en-US" sz="1100" dirty="0">
                <a:latin typeface="Calibri" panose="020F0502020204030204" pitchFamily="34" charset="0"/>
                <a:ea typeface="Calibri" panose="020F0502020204030204" pitchFamily="34" charset="0"/>
                <a:cs typeface="Calibri" panose="020F0502020204030204" pitchFamily="34" charset="0"/>
              </a:rPr>
              <a:t>using Big Query in GCP</a:t>
            </a:r>
          </a:p>
        </p:txBody>
      </p:sp>
      <p:sp>
        <p:nvSpPr>
          <p:cNvPr id="43" name="TextBox 42">
            <a:extLst>
              <a:ext uri="{FF2B5EF4-FFF2-40B4-BE49-F238E27FC236}">
                <a16:creationId xmlns:a16="http://schemas.microsoft.com/office/drawing/2014/main" id="{171A3447-2FF9-32D9-0FA2-D44A565ACFD4}"/>
              </a:ext>
            </a:extLst>
          </p:cNvPr>
          <p:cNvSpPr txBox="1"/>
          <p:nvPr/>
        </p:nvSpPr>
        <p:spPr>
          <a:xfrm>
            <a:off x="7928887" y="4644683"/>
            <a:ext cx="1110969" cy="430887"/>
          </a:xfrm>
          <a:prstGeom prst="rect">
            <a:avLst/>
          </a:prstGeom>
          <a:noFill/>
        </p:spPr>
        <p:txBody>
          <a:bodyPr wrap="square" rtlCol="0">
            <a:spAutoFit/>
          </a:bodyPr>
          <a:lstStyle/>
          <a:p>
            <a:pPr algn="ctr"/>
            <a:r>
              <a:rPr lang="en-US" sz="1100" dirty="0">
                <a:latin typeface="Calibri" panose="020F0502020204030204" pitchFamily="34" charset="0"/>
                <a:ea typeface="Calibri" panose="020F0502020204030204" pitchFamily="34" charset="0"/>
                <a:cs typeface="Calibri" panose="020F0502020204030204" pitchFamily="34" charset="0"/>
              </a:rPr>
              <a:t>using Big Query in GCP</a:t>
            </a:r>
          </a:p>
        </p:txBody>
      </p:sp>
      <p:sp>
        <p:nvSpPr>
          <p:cNvPr id="44" name="TextBox 43">
            <a:extLst>
              <a:ext uri="{FF2B5EF4-FFF2-40B4-BE49-F238E27FC236}">
                <a16:creationId xmlns:a16="http://schemas.microsoft.com/office/drawing/2014/main" id="{1424BB08-6F12-BB58-046F-BFA17F8675CE}"/>
              </a:ext>
            </a:extLst>
          </p:cNvPr>
          <p:cNvSpPr txBox="1"/>
          <p:nvPr/>
        </p:nvSpPr>
        <p:spPr>
          <a:xfrm>
            <a:off x="9990626" y="5215648"/>
            <a:ext cx="1592779" cy="430887"/>
          </a:xfrm>
          <a:prstGeom prst="rect">
            <a:avLst/>
          </a:prstGeom>
          <a:noFill/>
        </p:spPr>
        <p:txBody>
          <a:bodyPr wrap="square" rtlCol="0">
            <a:spAutoFit/>
          </a:bodyPr>
          <a:lstStyle/>
          <a:p>
            <a:pPr algn="ctr"/>
            <a:r>
              <a:rPr lang="en-US" sz="1100" dirty="0">
                <a:latin typeface="Calibri" panose="020F0502020204030204" pitchFamily="34" charset="0"/>
                <a:ea typeface="Calibri" panose="020F0502020204030204" pitchFamily="34" charset="0"/>
                <a:cs typeface="Calibri" panose="020F0502020204030204" pitchFamily="34" charset="0"/>
              </a:rPr>
              <a:t>using Google Looker Studio in GCP</a:t>
            </a:r>
          </a:p>
        </p:txBody>
      </p:sp>
      <p:pic>
        <p:nvPicPr>
          <p:cNvPr id="50" name="Picture 49" descr="A black background with a black square&#10;&#10;Description automatically generated with medium confidence">
            <a:extLst>
              <a:ext uri="{FF2B5EF4-FFF2-40B4-BE49-F238E27FC236}">
                <a16:creationId xmlns:a16="http://schemas.microsoft.com/office/drawing/2014/main" id="{ACAC0471-6FEE-9CB1-1615-D27F58F44E1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834515">
            <a:off x="2171354" y="1734194"/>
            <a:ext cx="922777" cy="922777"/>
          </a:xfrm>
          <a:prstGeom prst="rect">
            <a:avLst/>
          </a:prstGeom>
        </p:spPr>
      </p:pic>
      <p:pic>
        <p:nvPicPr>
          <p:cNvPr id="53" name="Picture 52" descr="A black background with a black square&#10;&#10;Description automatically generated with medium confidence">
            <a:extLst>
              <a:ext uri="{FF2B5EF4-FFF2-40B4-BE49-F238E27FC236}">
                <a16:creationId xmlns:a16="http://schemas.microsoft.com/office/drawing/2014/main" id="{850FB0FB-2173-9A06-035B-706372BDDAC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834515">
            <a:off x="4616874" y="2343428"/>
            <a:ext cx="887456" cy="887456"/>
          </a:xfrm>
          <a:prstGeom prst="rect">
            <a:avLst/>
          </a:prstGeom>
        </p:spPr>
      </p:pic>
      <p:pic>
        <p:nvPicPr>
          <p:cNvPr id="54" name="Picture 53" descr="A black background with a black square&#10;&#10;Description automatically generated with medium confidence">
            <a:extLst>
              <a:ext uri="{FF2B5EF4-FFF2-40B4-BE49-F238E27FC236}">
                <a16:creationId xmlns:a16="http://schemas.microsoft.com/office/drawing/2014/main" id="{BCAD1165-6671-9138-A261-AB56F342A89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834515">
            <a:off x="6817061" y="2964732"/>
            <a:ext cx="877206" cy="877206"/>
          </a:xfrm>
          <a:prstGeom prst="rect">
            <a:avLst/>
          </a:prstGeom>
        </p:spPr>
      </p:pic>
      <p:pic>
        <p:nvPicPr>
          <p:cNvPr id="55" name="Picture 54" descr="A black background with a black square&#10;&#10;Description automatically generated with medium confidence">
            <a:extLst>
              <a:ext uri="{FF2B5EF4-FFF2-40B4-BE49-F238E27FC236}">
                <a16:creationId xmlns:a16="http://schemas.microsoft.com/office/drawing/2014/main" id="{B9A9A33A-47B2-AEE4-5B09-3B1EBB31932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834515">
            <a:off x="9249894" y="3527844"/>
            <a:ext cx="876999" cy="876999"/>
          </a:xfrm>
          <a:prstGeom prst="rect">
            <a:avLst/>
          </a:prstGeom>
        </p:spPr>
      </p:pic>
    </p:spTree>
    <p:extLst>
      <p:ext uri="{BB962C8B-B14F-4D97-AF65-F5344CB8AC3E}">
        <p14:creationId xmlns:p14="http://schemas.microsoft.com/office/powerpoint/2010/main" val="3666946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p:cNvPicPr>
            <a:picLocks noChangeAspect="1"/>
          </p:cNvPicPr>
          <p:nvPr/>
        </p:nvPicPr>
        <p:blipFill rotWithShape="1">
          <a:blip r:embed="rId3"/>
          <a:srcRect t="85902"/>
          <a:stretch>
            <a:fillRect/>
          </a:stretch>
        </p:blipFill>
        <p:spPr>
          <a:xfrm>
            <a:off x="20" y="5710687"/>
            <a:ext cx="12191980" cy="1147313"/>
          </a:xfrm>
          <a:prstGeom prst="rect">
            <a:avLst/>
          </a:prstGeom>
          <a:noFill/>
        </p:spPr>
      </p:pic>
      <p:sp>
        <p:nvSpPr>
          <p:cNvPr id="22" name="Slide Number Placeholder 10"/>
          <p:cNvSpPr>
            <a:spLocks noGrp="1"/>
          </p:cNvSpPr>
          <p:nvPr>
            <p:ph type="sldNum" sz="quarter" idx="12"/>
          </p:nvPr>
        </p:nvSpPr>
        <p:spPr>
          <a:xfrm>
            <a:off x="11632162" y="6453002"/>
            <a:ext cx="429207" cy="365125"/>
          </a:xfrm>
        </p:spPr>
        <p:txBody>
          <a:bodyPr/>
          <a:lstStyle/>
          <a:p>
            <a:pPr>
              <a:spcAft>
                <a:spcPts val="600"/>
              </a:spcAft>
            </a:pPr>
            <a:fld id="{6F391B04-159E-4284-919C-20BE23D169A4}" type="slidenum">
              <a:rPr lang="en-US" smtClean="0">
                <a:solidFill>
                  <a:srgbClr val="FFFFFF"/>
                </a:solidFill>
              </a:rPr>
              <a:t>4</a:t>
            </a:fld>
            <a:endParaRPr lang="en-US" dirty="0">
              <a:solidFill>
                <a:srgbClr val="FFFFFF"/>
              </a:solidFill>
            </a:endParaRPr>
          </a:p>
        </p:txBody>
      </p:sp>
      <p:sp>
        <p:nvSpPr>
          <p:cNvPr id="7" name="Slide Number Placeholder 10"/>
          <p:cNvSpPr txBox="1"/>
          <p:nvPr/>
        </p:nvSpPr>
        <p:spPr>
          <a:xfrm>
            <a:off x="8313576" y="6464312"/>
            <a:ext cx="3448388"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sz="1200" dirty="0">
                <a:solidFill>
                  <a:srgbClr val="FFFFFF"/>
                </a:solidFill>
                <a:latin typeface="Calibri" panose="020F0502020204030204" pitchFamily="34" charset="0"/>
                <a:ea typeface="Calibri" panose="020F0502020204030204" pitchFamily="34" charset="0"/>
                <a:cs typeface="Calibri" panose="020F0502020204030204" pitchFamily="34" charset="0"/>
              </a:rPr>
              <a:t>World countries by population</a:t>
            </a:r>
          </a:p>
        </p:txBody>
      </p:sp>
      <p:sp>
        <p:nvSpPr>
          <p:cNvPr id="8" name="TextBox 7"/>
          <p:cNvSpPr txBox="1"/>
          <p:nvPr/>
        </p:nvSpPr>
        <p:spPr>
          <a:xfrm>
            <a:off x="577287" y="282536"/>
            <a:ext cx="7494653" cy="584775"/>
          </a:xfrm>
          <a:prstGeom prst="rect">
            <a:avLst/>
          </a:prstGeom>
          <a:noFill/>
        </p:spPr>
        <p:txBody>
          <a:bodyPr wrap="square">
            <a:spAutoFit/>
          </a:bodyPr>
          <a:lstStyle/>
          <a:p>
            <a:pPr>
              <a:spcAft>
                <a:spcPts val="600"/>
              </a:spcAft>
            </a:pPr>
            <a:r>
              <a:rPr lang="en-US" sz="3200" b="1" dirty="0">
                <a:latin typeface="Calibri" panose="020F0502020204030204" pitchFamily="34" charset="0"/>
                <a:ea typeface="Calibri" panose="020F0502020204030204" pitchFamily="34" charset="0"/>
                <a:cs typeface="Calibri" panose="020F0502020204030204" pitchFamily="34" charset="0"/>
              </a:rPr>
              <a:t>Data Collection (Web Scrapping)</a:t>
            </a:r>
          </a:p>
        </p:txBody>
      </p:sp>
      <p:pic>
        <p:nvPicPr>
          <p:cNvPr id="2" name="Picture 1" descr="A black background with a black square&#10;&#10;Description automatically generated with medium confidence">
            <a:extLst>
              <a:ext uri="{FF2B5EF4-FFF2-40B4-BE49-F238E27FC236}">
                <a16:creationId xmlns:a16="http://schemas.microsoft.com/office/drawing/2014/main" id="{FDED60D3-B629-DAA2-5704-9437A12B11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6939" y="299788"/>
            <a:ext cx="430348" cy="430348"/>
          </a:xfrm>
          <a:prstGeom prst="rect">
            <a:avLst/>
          </a:prstGeom>
        </p:spPr>
      </p:pic>
      <p:sp>
        <p:nvSpPr>
          <p:cNvPr id="5" name="TextBox 4">
            <a:extLst>
              <a:ext uri="{FF2B5EF4-FFF2-40B4-BE49-F238E27FC236}">
                <a16:creationId xmlns:a16="http://schemas.microsoft.com/office/drawing/2014/main" id="{EC3C2032-0797-0820-7439-54AF4C52CBB1}"/>
              </a:ext>
            </a:extLst>
          </p:cNvPr>
          <p:cNvSpPr txBox="1"/>
          <p:nvPr/>
        </p:nvSpPr>
        <p:spPr>
          <a:xfrm>
            <a:off x="577287" y="862653"/>
            <a:ext cx="10373206" cy="954107"/>
          </a:xfrm>
          <a:prstGeom prst="rect">
            <a:avLst/>
          </a:prstGeom>
          <a:noFill/>
        </p:spPr>
        <p:txBody>
          <a:bodyPr wrap="square" rtlCol="0">
            <a:spAutoFit/>
          </a:bodyPr>
          <a:lstStyle/>
          <a:p>
            <a:pPr marL="285750" indent="-285750">
              <a:buFont typeface="Arial" panose="020B0604020202020204" pitchFamily="34" charset="0"/>
              <a:buChar char="•"/>
            </a:pPr>
            <a:r>
              <a:rPr lang="en-US" sz="1400" b="1" dirty="0"/>
              <a:t>Platform: </a:t>
            </a:r>
            <a:r>
              <a:rPr lang="en-US" sz="1400" dirty="0"/>
              <a:t>Python code and google </a:t>
            </a:r>
            <a:r>
              <a:rPr lang="en-US" sz="1400" dirty="0" err="1"/>
              <a:t>Colab</a:t>
            </a:r>
            <a:r>
              <a:rPr lang="en-US" sz="1400" dirty="0"/>
              <a:t> were used web scrape the Wikipedia to retrieve the information about </a:t>
            </a:r>
            <a:r>
              <a:rPr lang="en-US" sz="1400" dirty="0">
                <a:ea typeface="Calibri" panose="020F0502020204030204" pitchFamily="34" charset="0"/>
                <a:cs typeface="Calibri" panose="020F0502020204030204" pitchFamily="34" charset="0"/>
              </a:rPr>
              <a:t>world countries and their populations as per the United Nations</a:t>
            </a:r>
          </a:p>
          <a:p>
            <a:pPr marL="285750" indent="-285750">
              <a:buFont typeface="Arial" panose="020B0604020202020204" pitchFamily="34" charset="0"/>
              <a:buChar char="•"/>
            </a:pPr>
            <a:r>
              <a:rPr lang="en-US" sz="1400" b="1" dirty="0">
                <a:ea typeface="Calibri" panose="020F0502020204030204" pitchFamily="34" charset="0"/>
                <a:cs typeface="Calibri" panose="020F0502020204030204" pitchFamily="34" charset="0"/>
              </a:rPr>
              <a:t>URL used for web scrapping:</a:t>
            </a:r>
            <a:r>
              <a:rPr lang="en-US" sz="1400" dirty="0">
                <a:ea typeface="Calibri" panose="020F0502020204030204" pitchFamily="34" charset="0"/>
                <a:cs typeface="Calibri" panose="020F0502020204030204" pitchFamily="34" charset="0"/>
              </a:rPr>
              <a:t> </a:t>
            </a:r>
            <a:r>
              <a:rPr lang="en-US" sz="1400" b="0" dirty="0">
                <a:effectLst/>
                <a:hlinkClick r:id="rId5">
                  <a:extLst>
                    <a:ext uri="{A12FA001-AC4F-418D-AE19-62706E023703}">
                      <ahyp:hlinkClr xmlns="" xmlns:ahyp="http://schemas.microsoft.com/office/drawing/2018/hyperlinkcolor" val="tx"/>
                    </a:ext>
                  </a:extLst>
                </a:hlinkClick>
              </a:rPr>
              <a:t>https://en.wikipedia.org/wiki/List_of_countries_by_population_(United_Nations)</a:t>
            </a:r>
            <a:endParaRPr lang="en-US" sz="1400" b="0" dirty="0">
              <a:effectLst/>
            </a:endParaRPr>
          </a:p>
          <a:p>
            <a:pPr marL="285750" indent="-285750">
              <a:buFont typeface="Arial" panose="020B0604020202020204" pitchFamily="34" charset="0"/>
              <a:buChar char="•"/>
            </a:pPr>
            <a:r>
              <a:rPr lang="en-US" sz="1400" b="1" dirty="0"/>
              <a:t>Data Collection Code:</a:t>
            </a:r>
            <a:r>
              <a:rPr lang="en-US" sz="1400" dirty="0"/>
              <a:t> Screen shots and Attached File </a:t>
            </a:r>
            <a:r>
              <a:rPr lang="en-US" sz="1400" dirty="0">
                <a:sym typeface="Wingdings" panose="05000000000000000000" pitchFamily="2" charset="2"/>
              </a:rPr>
              <a:t></a:t>
            </a:r>
            <a:endParaRPr lang="en-US" sz="1400" b="0" dirty="0">
              <a:effectLst/>
            </a:endParaRPr>
          </a:p>
        </p:txBody>
      </p:sp>
      <p:pic>
        <p:nvPicPr>
          <p:cNvPr id="9" name="Picture 8">
            <a:extLst>
              <a:ext uri="{FF2B5EF4-FFF2-40B4-BE49-F238E27FC236}">
                <a16:creationId xmlns:a16="http://schemas.microsoft.com/office/drawing/2014/main" id="{DD9C2E2E-57E4-D6BC-C6EE-501A67019E5F}"/>
              </a:ext>
            </a:extLst>
          </p:cNvPr>
          <p:cNvPicPr>
            <a:picLocks noChangeAspect="1"/>
          </p:cNvPicPr>
          <p:nvPr/>
        </p:nvPicPr>
        <p:blipFill>
          <a:blip r:embed="rId6"/>
          <a:stretch>
            <a:fillRect/>
          </a:stretch>
        </p:blipFill>
        <p:spPr>
          <a:xfrm>
            <a:off x="430036" y="1949278"/>
            <a:ext cx="5539704" cy="3415328"/>
          </a:xfrm>
          <a:prstGeom prst="rect">
            <a:avLst/>
          </a:prstGeom>
          <a:ln w="12700">
            <a:solidFill>
              <a:schemeClr val="tx1"/>
            </a:solidFill>
          </a:ln>
        </p:spPr>
      </p:pic>
      <p:pic>
        <p:nvPicPr>
          <p:cNvPr id="13" name="Picture 12">
            <a:extLst>
              <a:ext uri="{FF2B5EF4-FFF2-40B4-BE49-F238E27FC236}">
                <a16:creationId xmlns:a16="http://schemas.microsoft.com/office/drawing/2014/main" id="{24E4935E-2BF7-1B1C-ADC2-13FD40F0BF41}"/>
              </a:ext>
            </a:extLst>
          </p:cNvPr>
          <p:cNvPicPr>
            <a:picLocks noChangeAspect="1"/>
          </p:cNvPicPr>
          <p:nvPr/>
        </p:nvPicPr>
        <p:blipFill rotWithShape="1">
          <a:blip r:embed="rId7"/>
          <a:srcRect r="17789"/>
          <a:stretch/>
        </p:blipFill>
        <p:spPr>
          <a:xfrm>
            <a:off x="6222262" y="1949278"/>
            <a:ext cx="5539702" cy="3415328"/>
          </a:xfrm>
          <a:prstGeom prst="rect">
            <a:avLst/>
          </a:prstGeom>
          <a:ln w="12700">
            <a:solidFill>
              <a:schemeClr val="tx1"/>
            </a:solidFill>
          </a:ln>
        </p:spPr>
      </p:pic>
      <p:graphicFrame>
        <p:nvGraphicFramePr>
          <p:cNvPr id="16" name="Object 15">
            <a:extLst>
              <a:ext uri="{FF2B5EF4-FFF2-40B4-BE49-F238E27FC236}">
                <a16:creationId xmlns:a16="http://schemas.microsoft.com/office/drawing/2014/main" id="{E2027ED6-6A95-3A8B-D8D6-8CCD2FC77EE7}"/>
              </a:ext>
            </a:extLst>
          </p:cNvPr>
          <p:cNvGraphicFramePr>
            <a:graphicFrameLocks noChangeAspect="1"/>
          </p:cNvGraphicFramePr>
          <p:nvPr>
            <p:extLst>
              <p:ext uri="{D42A27DB-BD31-4B8C-83A1-F6EECF244321}">
                <p14:modId xmlns:p14="http://schemas.microsoft.com/office/powerpoint/2010/main" val="3686806134"/>
              </p:ext>
            </p:extLst>
          </p:nvPr>
        </p:nvGraphicFramePr>
        <p:xfrm>
          <a:off x="5567508" y="1520173"/>
          <a:ext cx="797835" cy="691180"/>
        </p:xfrm>
        <a:graphic>
          <a:graphicData uri="http://schemas.openxmlformats.org/presentationml/2006/ole">
            <mc:AlternateContent xmlns:mc="http://schemas.openxmlformats.org/markup-compatibility/2006">
              <mc:Choice xmlns:v="urn:schemas-microsoft-com:vml" Requires="v">
                <p:oleObj spid="_x0000_s1035" name="Packager Shell Object" showAsIcon="1" r:id="rId8" imgW="914275" imgH="792535" progId="Package">
                  <p:embed/>
                </p:oleObj>
              </mc:Choice>
              <mc:Fallback>
                <p:oleObj name="Packager Shell Object" showAsIcon="1" r:id="rId8" imgW="914275" imgH="792535" progId="Package">
                  <p:embed/>
                  <p:pic>
                    <p:nvPicPr>
                      <p:cNvPr id="0" name=""/>
                      <p:cNvPicPr/>
                      <p:nvPr/>
                    </p:nvPicPr>
                    <p:blipFill>
                      <a:blip r:embed="rId9"/>
                      <a:stretch>
                        <a:fillRect/>
                      </a:stretch>
                    </p:blipFill>
                    <p:spPr>
                      <a:xfrm>
                        <a:off x="5567508" y="1520173"/>
                        <a:ext cx="797835" cy="691180"/>
                      </a:xfrm>
                      <a:prstGeom prst="rect">
                        <a:avLst/>
                      </a:prstGeom>
                    </p:spPr>
                  </p:pic>
                </p:oleObj>
              </mc:Fallback>
            </mc:AlternateContent>
          </a:graphicData>
        </a:graphic>
      </p:graphicFrame>
      <p:sp>
        <p:nvSpPr>
          <p:cNvPr id="18" name="TextBox 17">
            <a:extLst>
              <a:ext uri="{FF2B5EF4-FFF2-40B4-BE49-F238E27FC236}">
                <a16:creationId xmlns:a16="http://schemas.microsoft.com/office/drawing/2014/main" id="{0DF1E3C0-4BF9-6EED-B045-F6B97F0677F5}"/>
              </a:ext>
            </a:extLst>
          </p:cNvPr>
          <p:cNvSpPr txBox="1"/>
          <p:nvPr/>
        </p:nvSpPr>
        <p:spPr>
          <a:xfrm>
            <a:off x="1323974" y="5406841"/>
            <a:ext cx="3648075" cy="261610"/>
          </a:xfrm>
          <a:prstGeom prst="rect">
            <a:avLst/>
          </a:prstGeom>
          <a:noFill/>
        </p:spPr>
        <p:txBody>
          <a:bodyPr wrap="square" rtlCol="0">
            <a:spAutoFit/>
          </a:bodyPr>
          <a:lstStyle/>
          <a:p>
            <a:pPr algn="ctr"/>
            <a:r>
              <a:rPr lang="en-US" sz="1100" dirty="0"/>
              <a:t>Figure 1: Web scrapping and saving data to csv file </a:t>
            </a:r>
          </a:p>
        </p:txBody>
      </p:sp>
      <p:sp>
        <p:nvSpPr>
          <p:cNvPr id="19" name="TextBox 18">
            <a:extLst>
              <a:ext uri="{FF2B5EF4-FFF2-40B4-BE49-F238E27FC236}">
                <a16:creationId xmlns:a16="http://schemas.microsoft.com/office/drawing/2014/main" id="{3C76C295-7E0F-2BFE-45C3-2CBCD436F474}"/>
              </a:ext>
            </a:extLst>
          </p:cNvPr>
          <p:cNvSpPr txBox="1"/>
          <p:nvPr/>
        </p:nvSpPr>
        <p:spPr>
          <a:xfrm>
            <a:off x="7219953" y="5406688"/>
            <a:ext cx="3648075" cy="261610"/>
          </a:xfrm>
          <a:prstGeom prst="rect">
            <a:avLst/>
          </a:prstGeom>
          <a:noFill/>
        </p:spPr>
        <p:txBody>
          <a:bodyPr wrap="square" rtlCol="0">
            <a:spAutoFit/>
          </a:bodyPr>
          <a:lstStyle/>
          <a:p>
            <a:pPr algn="ctr"/>
            <a:r>
              <a:rPr lang="en-US" sz="1100" dirty="0"/>
              <a:t>Figure 2: Displaying the world population data </a:t>
            </a:r>
          </a:p>
        </p:txBody>
      </p:sp>
    </p:spTree>
    <p:extLst>
      <p:ext uri="{BB962C8B-B14F-4D97-AF65-F5344CB8AC3E}">
        <p14:creationId xmlns:p14="http://schemas.microsoft.com/office/powerpoint/2010/main" val="3304227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p:cNvPicPr>
            <a:picLocks noChangeAspect="1"/>
          </p:cNvPicPr>
          <p:nvPr/>
        </p:nvPicPr>
        <p:blipFill rotWithShape="1">
          <a:blip r:embed="rId2"/>
          <a:srcRect t="85902"/>
          <a:stretch>
            <a:fillRect/>
          </a:stretch>
        </p:blipFill>
        <p:spPr>
          <a:xfrm>
            <a:off x="20" y="5710687"/>
            <a:ext cx="12191980" cy="1147313"/>
          </a:xfrm>
          <a:prstGeom prst="rect">
            <a:avLst/>
          </a:prstGeom>
          <a:noFill/>
        </p:spPr>
      </p:pic>
      <p:sp>
        <p:nvSpPr>
          <p:cNvPr id="22" name="Slide Number Placeholder 10"/>
          <p:cNvSpPr>
            <a:spLocks noGrp="1"/>
          </p:cNvSpPr>
          <p:nvPr>
            <p:ph type="sldNum" sz="quarter" idx="12"/>
          </p:nvPr>
        </p:nvSpPr>
        <p:spPr>
          <a:xfrm>
            <a:off x="11632162" y="6453002"/>
            <a:ext cx="429207" cy="365125"/>
          </a:xfrm>
        </p:spPr>
        <p:txBody>
          <a:bodyPr/>
          <a:lstStyle/>
          <a:p>
            <a:pPr>
              <a:spcAft>
                <a:spcPts val="600"/>
              </a:spcAft>
            </a:pPr>
            <a:fld id="{6F391B04-159E-4284-919C-20BE23D169A4}" type="slidenum">
              <a:rPr lang="en-US" smtClean="0">
                <a:solidFill>
                  <a:srgbClr val="FFFFFF"/>
                </a:solidFill>
              </a:rPr>
              <a:t>5</a:t>
            </a:fld>
            <a:endParaRPr lang="en-US" dirty="0">
              <a:solidFill>
                <a:srgbClr val="FFFFFF"/>
              </a:solidFill>
            </a:endParaRPr>
          </a:p>
        </p:txBody>
      </p:sp>
      <p:sp>
        <p:nvSpPr>
          <p:cNvPr id="7" name="Slide Number Placeholder 10"/>
          <p:cNvSpPr txBox="1"/>
          <p:nvPr/>
        </p:nvSpPr>
        <p:spPr>
          <a:xfrm>
            <a:off x="8313576" y="6464312"/>
            <a:ext cx="3448388"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sz="1200" dirty="0">
                <a:solidFill>
                  <a:srgbClr val="FFFFFF"/>
                </a:solidFill>
                <a:latin typeface="Calibri" panose="020F0502020204030204" pitchFamily="34" charset="0"/>
                <a:ea typeface="Calibri" panose="020F0502020204030204" pitchFamily="34" charset="0"/>
                <a:cs typeface="Calibri" panose="020F0502020204030204" pitchFamily="34" charset="0"/>
              </a:rPr>
              <a:t>World countries by population</a:t>
            </a:r>
          </a:p>
        </p:txBody>
      </p:sp>
      <p:sp>
        <p:nvSpPr>
          <p:cNvPr id="8" name="TextBox 7"/>
          <p:cNvSpPr txBox="1"/>
          <p:nvPr/>
        </p:nvSpPr>
        <p:spPr>
          <a:xfrm>
            <a:off x="577287" y="282536"/>
            <a:ext cx="7494653" cy="584775"/>
          </a:xfrm>
          <a:prstGeom prst="rect">
            <a:avLst/>
          </a:prstGeom>
          <a:noFill/>
        </p:spPr>
        <p:txBody>
          <a:bodyPr wrap="square">
            <a:spAutoFit/>
          </a:bodyPr>
          <a:lstStyle/>
          <a:p>
            <a:pPr>
              <a:spcAft>
                <a:spcPts val="600"/>
              </a:spcAft>
            </a:pPr>
            <a:r>
              <a:rPr lang="en-US" sz="3200" b="1" dirty="0">
                <a:latin typeface="Calibri" panose="020F0502020204030204" pitchFamily="34" charset="0"/>
                <a:ea typeface="Calibri" panose="020F0502020204030204" pitchFamily="34" charset="0"/>
                <a:cs typeface="Calibri" panose="020F0502020204030204" pitchFamily="34" charset="0"/>
              </a:rPr>
              <a:t>Data Collection (Web Scrapping)</a:t>
            </a:r>
          </a:p>
        </p:txBody>
      </p:sp>
      <p:pic>
        <p:nvPicPr>
          <p:cNvPr id="2" name="Picture 1" descr="A black background with a black square&#10;&#10;Description automatically generated with medium confidence">
            <a:extLst>
              <a:ext uri="{FF2B5EF4-FFF2-40B4-BE49-F238E27FC236}">
                <a16:creationId xmlns:a16="http://schemas.microsoft.com/office/drawing/2014/main" id="{FDED60D3-B629-DAA2-5704-9437A12B11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6939" y="299788"/>
            <a:ext cx="430348" cy="430348"/>
          </a:xfrm>
          <a:prstGeom prst="rect">
            <a:avLst/>
          </a:prstGeom>
        </p:spPr>
      </p:pic>
      <p:sp>
        <p:nvSpPr>
          <p:cNvPr id="3" name="TextBox 2">
            <a:extLst>
              <a:ext uri="{FF2B5EF4-FFF2-40B4-BE49-F238E27FC236}">
                <a16:creationId xmlns:a16="http://schemas.microsoft.com/office/drawing/2014/main" id="{B735541E-747B-9B60-9C33-25D827240284}"/>
              </a:ext>
            </a:extLst>
          </p:cNvPr>
          <p:cNvSpPr txBox="1"/>
          <p:nvPr/>
        </p:nvSpPr>
        <p:spPr>
          <a:xfrm>
            <a:off x="577287" y="810697"/>
            <a:ext cx="10782119" cy="738664"/>
          </a:xfrm>
          <a:prstGeom prst="rect">
            <a:avLst/>
          </a:prstGeom>
          <a:noFill/>
        </p:spPr>
        <p:txBody>
          <a:bodyPr wrap="square" rtlCol="0">
            <a:spAutoFit/>
          </a:bodyPr>
          <a:lstStyle/>
          <a:p>
            <a:r>
              <a:rPr lang="en-US" sz="1400" dirty="0"/>
              <a:t>As Google </a:t>
            </a:r>
            <a:r>
              <a:rPr lang="en-US" sz="1400" dirty="0" err="1"/>
              <a:t>Colab</a:t>
            </a:r>
            <a:r>
              <a:rPr lang="en-US" sz="1400" dirty="0"/>
              <a:t> generally is connected to a Google Drive, it does not allow direct download of the data as csv file. Hence, I generated the data in Google </a:t>
            </a:r>
            <a:r>
              <a:rPr lang="en-US" sz="1400" dirty="0" err="1"/>
              <a:t>Colab</a:t>
            </a:r>
            <a:r>
              <a:rPr lang="en-US" sz="1400" dirty="0"/>
              <a:t> and used a feature (text to column) available in MS Excel to retrieve the data of interest for this project. The below figures provide more details. </a:t>
            </a:r>
            <a:endParaRPr lang="en-US" sz="1400" dirty="0">
              <a:effectLst/>
            </a:endParaRPr>
          </a:p>
        </p:txBody>
      </p:sp>
      <p:pic>
        <p:nvPicPr>
          <p:cNvPr id="6" name="Picture 5">
            <a:extLst>
              <a:ext uri="{FF2B5EF4-FFF2-40B4-BE49-F238E27FC236}">
                <a16:creationId xmlns:a16="http://schemas.microsoft.com/office/drawing/2014/main" id="{14F6349C-79ED-46B4-78B0-D9F812B9BEDA}"/>
              </a:ext>
            </a:extLst>
          </p:cNvPr>
          <p:cNvPicPr>
            <a:picLocks noChangeAspect="1"/>
          </p:cNvPicPr>
          <p:nvPr/>
        </p:nvPicPr>
        <p:blipFill>
          <a:blip r:embed="rId4"/>
          <a:stretch>
            <a:fillRect/>
          </a:stretch>
        </p:blipFill>
        <p:spPr>
          <a:xfrm>
            <a:off x="215333" y="1629900"/>
            <a:ext cx="3652080" cy="3769136"/>
          </a:xfrm>
          <a:prstGeom prst="rect">
            <a:avLst/>
          </a:prstGeom>
          <a:ln w="12700">
            <a:solidFill>
              <a:schemeClr val="tx1"/>
            </a:solidFill>
          </a:ln>
        </p:spPr>
      </p:pic>
      <p:pic>
        <p:nvPicPr>
          <p:cNvPr id="10" name="Picture 9">
            <a:extLst>
              <a:ext uri="{FF2B5EF4-FFF2-40B4-BE49-F238E27FC236}">
                <a16:creationId xmlns:a16="http://schemas.microsoft.com/office/drawing/2014/main" id="{8943D741-CC1E-B789-F057-6B5707A5444F}"/>
              </a:ext>
            </a:extLst>
          </p:cNvPr>
          <p:cNvPicPr>
            <a:picLocks noChangeAspect="1"/>
          </p:cNvPicPr>
          <p:nvPr/>
        </p:nvPicPr>
        <p:blipFill rotWithShape="1">
          <a:blip r:embed="rId5"/>
          <a:srcRect r="26572"/>
          <a:stretch/>
        </p:blipFill>
        <p:spPr>
          <a:xfrm>
            <a:off x="4041498" y="1629900"/>
            <a:ext cx="3975832" cy="3769136"/>
          </a:xfrm>
          <a:prstGeom prst="rect">
            <a:avLst/>
          </a:prstGeom>
          <a:ln w="12700">
            <a:solidFill>
              <a:schemeClr val="tx1"/>
            </a:solidFill>
          </a:ln>
        </p:spPr>
      </p:pic>
      <p:pic>
        <p:nvPicPr>
          <p:cNvPr id="11" name="Picture 10">
            <a:extLst>
              <a:ext uri="{FF2B5EF4-FFF2-40B4-BE49-F238E27FC236}">
                <a16:creationId xmlns:a16="http://schemas.microsoft.com/office/drawing/2014/main" id="{82B0B4A8-DC0A-0705-5CC0-CFEE5DCAA5FF}"/>
              </a:ext>
            </a:extLst>
          </p:cNvPr>
          <p:cNvPicPr>
            <a:picLocks noChangeAspect="1"/>
          </p:cNvPicPr>
          <p:nvPr/>
        </p:nvPicPr>
        <p:blipFill rotWithShape="1">
          <a:blip r:embed="rId6"/>
          <a:srcRect r="12229"/>
          <a:stretch/>
        </p:blipFill>
        <p:spPr>
          <a:xfrm>
            <a:off x="8191415" y="1606389"/>
            <a:ext cx="3785252" cy="3769136"/>
          </a:xfrm>
          <a:prstGeom prst="rect">
            <a:avLst/>
          </a:prstGeom>
          <a:ln w="12700">
            <a:solidFill>
              <a:schemeClr val="tx1"/>
            </a:solidFill>
          </a:ln>
        </p:spPr>
      </p:pic>
      <p:sp>
        <p:nvSpPr>
          <p:cNvPr id="12" name="TextBox 11">
            <a:extLst>
              <a:ext uri="{FF2B5EF4-FFF2-40B4-BE49-F238E27FC236}">
                <a16:creationId xmlns:a16="http://schemas.microsoft.com/office/drawing/2014/main" id="{53161B86-C043-8111-F8B9-E5E0DC2D889A}"/>
              </a:ext>
            </a:extLst>
          </p:cNvPr>
          <p:cNvSpPr txBox="1"/>
          <p:nvPr/>
        </p:nvSpPr>
        <p:spPr>
          <a:xfrm>
            <a:off x="219338" y="5412301"/>
            <a:ext cx="3648075" cy="261610"/>
          </a:xfrm>
          <a:prstGeom prst="rect">
            <a:avLst/>
          </a:prstGeom>
          <a:noFill/>
        </p:spPr>
        <p:txBody>
          <a:bodyPr wrap="square" rtlCol="0">
            <a:spAutoFit/>
          </a:bodyPr>
          <a:lstStyle/>
          <a:p>
            <a:pPr algn="ctr"/>
            <a:r>
              <a:rPr lang="en-US" sz="1100" dirty="0"/>
              <a:t>Figure 3: Raw data from the web scrapping</a:t>
            </a:r>
          </a:p>
        </p:txBody>
      </p:sp>
      <p:sp>
        <p:nvSpPr>
          <p:cNvPr id="14" name="TextBox 13">
            <a:extLst>
              <a:ext uri="{FF2B5EF4-FFF2-40B4-BE49-F238E27FC236}">
                <a16:creationId xmlns:a16="http://schemas.microsoft.com/office/drawing/2014/main" id="{D6657A41-7B83-5F81-AE6D-5240F7AFC7B7}"/>
              </a:ext>
            </a:extLst>
          </p:cNvPr>
          <p:cNvSpPr txBox="1"/>
          <p:nvPr/>
        </p:nvSpPr>
        <p:spPr>
          <a:xfrm>
            <a:off x="4205376" y="5424056"/>
            <a:ext cx="3648075" cy="261610"/>
          </a:xfrm>
          <a:prstGeom prst="rect">
            <a:avLst/>
          </a:prstGeom>
          <a:noFill/>
        </p:spPr>
        <p:txBody>
          <a:bodyPr wrap="square" rtlCol="0">
            <a:spAutoFit/>
          </a:bodyPr>
          <a:lstStyle/>
          <a:p>
            <a:pPr algn="ctr"/>
            <a:r>
              <a:rPr lang="en-US" sz="1100" dirty="0"/>
              <a:t>Figure 4: After using text to column feature</a:t>
            </a:r>
          </a:p>
        </p:txBody>
      </p:sp>
      <p:sp>
        <p:nvSpPr>
          <p:cNvPr id="15" name="TextBox 14">
            <a:extLst>
              <a:ext uri="{FF2B5EF4-FFF2-40B4-BE49-F238E27FC236}">
                <a16:creationId xmlns:a16="http://schemas.microsoft.com/office/drawing/2014/main" id="{0D155127-14AC-6DD2-78A3-5EF17B27B8FE}"/>
              </a:ext>
            </a:extLst>
          </p:cNvPr>
          <p:cNvSpPr txBox="1"/>
          <p:nvPr/>
        </p:nvSpPr>
        <p:spPr>
          <a:xfrm>
            <a:off x="8260003" y="5409204"/>
            <a:ext cx="3648075" cy="261610"/>
          </a:xfrm>
          <a:prstGeom prst="rect">
            <a:avLst/>
          </a:prstGeom>
          <a:noFill/>
        </p:spPr>
        <p:txBody>
          <a:bodyPr wrap="square" rtlCol="0">
            <a:spAutoFit/>
          </a:bodyPr>
          <a:lstStyle/>
          <a:p>
            <a:pPr algn="ctr"/>
            <a:r>
              <a:rPr lang="en-US" sz="1100" dirty="0"/>
              <a:t>Figure 5: Result data that is input for preprocessing</a:t>
            </a:r>
          </a:p>
        </p:txBody>
      </p:sp>
    </p:spTree>
    <p:extLst>
      <p:ext uri="{BB962C8B-B14F-4D97-AF65-F5344CB8AC3E}">
        <p14:creationId xmlns:p14="http://schemas.microsoft.com/office/powerpoint/2010/main" val="3946646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p:cNvPicPr>
            <a:picLocks noChangeAspect="1"/>
          </p:cNvPicPr>
          <p:nvPr/>
        </p:nvPicPr>
        <p:blipFill rotWithShape="1">
          <a:blip r:embed="rId2"/>
          <a:srcRect t="85902"/>
          <a:stretch>
            <a:fillRect/>
          </a:stretch>
        </p:blipFill>
        <p:spPr>
          <a:xfrm>
            <a:off x="20" y="5710687"/>
            <a:ext cx="12191980" cy="1147313"/>
          </a:xfrm>
          <a:prstGeom prst="rect">
            <a:avLst/>
          </a:prstGeom>
          <a:noFill/>
        </p:spPr>
      </p:pic>
      <p:sp>
        <p:nvSpPr>
          <p:cNvPr id="22" name="Slide Number Placeholder 10"/>
          <p:cNvSpPr>
            <a:spLocks noGrp="1"/>
          </p:cNvSpPr>
          <p:nvPr>
            <p:ph type="sldNum" sz="quarter" idx="12"/>
          </p:nvPr>
        </p:nvSpPr>
        <p:spPr>
          <a:xfrm>
            <a:off x="11632162" y="6453002"/>
            <a:ext cx="429207" cy="365125"/>
          </a:xfrm>
        </p:spPr>
        <p:txBody>
          <a:bodyPr/>
          <a:lstStyle/>
          <a:p>
            <a:pPr>
              <a:spcAft>
                <a:spcPts val="600"/>
              </a:spcAft>
            </a:pPr>
            <a:fld id="{6F391B04-159E-4284-919C-20BE23D169A4}" type="slidenum">
              <a:rPr lang="en-US" smtClean="0">
                <a:solidFill>
                  <a:srgbClr val="FFFFFF"/>
                </a:solidFill>
              </a:rPr>
              <a:t>6</a:t>
            </a:fld>
            <a:endParaRPr lang="en-US" dirty="0">
              <a:solidFill>
                <a:srgbClr val="FFFFFF"/>
              </a:solidFill>
            </a:endParaRPr>
          </a:p>
        </p:txBody>
      </p:sp>
      <p:sp>
        <p:nvSpPr>
          <p:cNvPr id="7" name="Slide Number Placeholder 10"/>
          <p:cNvSpPr txBox="1"/>
          <p:nvPr/>
        </p:nvSpPr>
        <p:spPr>
          <a:xfrm>
            <a:off x="8313576" y="6464312"/>
            <a:ext cx="3448388"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sz="1200" dirty="0">
                <a:solidFill>
                  <a:srgbClr val="FFFFFF"/>
                </a:solidFill>
                <a:latin typeface="Calibri" panose="020F0502020204030204" pitchFamily="34" charset="0"/>
                <a:ea typeface="Calibri" panose="020F0502020204030204" pitchFamily="34" charset="0"/>
                <a:cs typeface="Calibri" panose="020F0502020204030204" pitchFamily="34" charset="0"/>
              </a:rPr>
              <a:t>World countries by population</a:t>
            </a:r>
          </a:p>
        </p:txBody>
      </p:sp>
      <p:sp>
        <p:nvSpPr>
          <p:cNvPr id="5" name="Title 1"/>
          <p:cNvSpPr txBox="1">
            <a:spLocks/>
          </p:cNvSpPr>
          <p:nvPr/>
        </p:nvSpPr>
        <p:spPr>
          <a:xfrm>
            <a:off x="836427" y="291726"/>
            <a:ext cx="4611106" cy="65413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algn="l">
              <a:lnSpc>
                <a:spcPct val="100000"/>
              </a:lnSpc>
            </a:pPr>
            <a:r>
              <a:rPr lang="en-US" sz="3200" dirty="0">
                <a:cs typeface="Calibri" panose="020F0502020204030204" pitchFamily="34" charset="0"/>
              </a:rPr>
              <a:t>Data </a:t>
            </a:r>
            <a:r>
              <a:rPr lang="en-US" sz="3200" dirty="0">
                <a:ea typeface="Calibri" panose="020F0502020204030204" pitchFamily="34" charset="0"/>
                <a:cs typeface="Calibri" panose="020F0502020204030204" pitchFamily="34" charset="0"/>
              </a:rPr>
              <a:t>Pre-Processing</a:t>
            </a:r>
            <a:r>
              <a:rPr lang="en-US" sz="3200" dirty="0">
                <a:cs typeface="Calibri" panose="020F0502020204030204" pitchFamily="34" charset="0"/>
              </a:rPr>
              <a:t>                                                                                                 </a:t>
            </a:r>
            <a:endParaRPr lang="en-US" sz="3200" b="0" dirty="0">
              <a:cs typeface="Calibri" panose="020F0502020204030204" pitchFamily="34" charset="0"/>
            </a:endParaRPr>
          </a:p>
        </p:txBody>
      </p:sp>
      <p:pic>
        <p:nvPicPr>
          <p:cNvPr id="9" name="Content Placeholder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754" y="1962933"/>
            <a:ext cx="5446710" cy="3332290"/>
          </a:xfrm>
          <a:prstGeom prst="rect">
            <a:avLst/>
          </a:prstGeom>
          <a:ln w="12700">
            <a:solidFill>
              <a:schemeClr val="tx1"/>
            </a:solidFill>
          </a:ln>
        </p:spPr>
      </p:pic>
      <p:pic>
        <p:nvPicPr>
          <p:cNvPr id="13" name="Content Placeholder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72328" y="1962933"/>
            <a:ext cx="5810917" cy="3332290"/>
          </a:xfrm>
          <a:prstGeom prst="rect">
            <a:avLst/>
          </a:prstGeom>
          <a:ln w="12700">
            <a:solidFill>
              <a:schemeClr val="tx1"/>
            </a:solidFill>
          </a:ln>
        </p:spPr>
      </p:pic>
      <p:pic>
        <p:nvPicPr>
          <p:cNvPr id="16" name="Picture 15" descr="A diagram of a flowchart&#10;&#10;Description automatically generated">
            <a:extLst>
              <a:ext uri="{FF2B5EF4-FFF2-40B4-BE49-F238E27FC236}">
                <a16:creationId xmlns:a16="http://schemas.microsoft.com/office/drawing/2014/main" id="{5E3D44E0-A36C-7047-0469-C0D40451174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8754" y="389683"/>
            <a:ext cx="429768" cy="429768"/>
          </a:xfrm>
          <a:prstGeom prst="rect">
            <a:avLst/>
          </a:prstGeom>
        </p:spPr>
      </p:pic>
      <p:sp>
        <p:nvSpPr>
          <p:cNvPr id="17" name="TextBox 16"/>
          <p:cNvSpPr txBox="1"/>
          <p:nvPr/>
        </p:nvSpPr>
        <p:spPr>
          <a:xfrm>
            <a:off x="1031812" y="5372150"/>
            <a:ext cx="3819026" cy="261610"/>
          </a:xfrm>
          <a:prstGeom prst="rect">
            <a:avLst/>
          </a:prstGeom>
          <a:noFill/>
        </p:spPr>
        <p:txBody>
          <a:bodyPr wrap="square" rtlCol="0">
            <a:spAutoFit/>
          </a:bodyPr>
          <a:lstStyle/>
          <a:p>
            <a:pPr algn="ctr"/>
            <a:r>
              <a:rPr lang="en-US" sz="1100" dirty="0"/>
              <a:t>Figure 6: Total rows, Numeric and Non-Numeric Values</a:t>
            </a:r>
          </a:p>
        </p:txBody>
      </p:sp>
      <p:sp>
        <p:nvSpPr>
          <p:cNvPr id="18" name="TextBox 17"/>
          <p:cNvSpPr txBox="1"/>
          <p:nvPr/>
        </p:nvSpPr>
        <p:spPr>
          <a:xfrm flipH="1">
            <a:off x="6744037" y="5372150"/>
            <a:ext cx="4467498" cy="261610"/>
          </a:xfrm>
          <a:prstGeom prst="rect">
            <a:avLst/>
          </a:prstGeom>
          <a:noFill/>
        </p:spPr>
        <p:txBody>
          <a:bodyPr wrap="square" rtlCol="0">
            <a:spAutoFit/>
          </a:bodyPr>
          <a:lstStyle/>
          <a:p>
            <a:pPr algn="ctr"/>
            <a:r>
              <a:rPr lang="en-US" sz="1100" dirty="0"/>
              <a:t>Figure 7: GREL CODE</a:t>
            </a:r>
          </a:p>
        </p:txBody>
      </p:sp>
      <p:sp>
        <p:nvSpPr>
          <p:cNvPr id="20" name="TextBox 19">
            <a:extLst>
              <a:ext uri="{FF2B5EF4-FFF2-40B4-BE49-F238E27FC236}">
                <a16:creationId xmlns:a16="http://schemas.microsoft.com/office/drawing/2014/main" id="{1F40F275-1B64-1B9B-F631-6212D262D1EC}"/>
              </a:ext>
            </a:extLst>
          </p:cNvPr>
          <p:cNvSpPr txBox="1"/>
          <p:nvPr/>
        </p:nvSpPr>
        <p:spPr>
          <a:xfrm>
            <a:off x="551945" y="945857"/>
            <a:ext cx="10653343" cy="954107"/>
          </a:xfrm>
          <a:prstGeom prst="rect">
            <a:avLst/>
          </a:prstGeom>
          <a:noFill/>
        </p:spPr>
        <p:txBody>
          <a:bodyPr wrap="square">
            <a:spAutoFit/>
          </a:bodyPr>
          <a:lstStyle/>
          <a:p>
            <a:r>
              <a:rPr lang="en-US" sz="1400" b="0" dirty="0">
                <a:cs typeface="Calibri" panose="020F0502020204030204" pitchFamily="34" charset="0"/>
              </a:rPr>
              <a:t>Here we have used Open Refine for preprocessing techniques below Figure 6 shows that there are 239 rows in total and in the change column there are 198 numeric values(aligned to the right) and 41 non-numeric values(aligned to the left) using open Refine we converted all the non-numeric values to the numeric. First by removing the “%” symbol using the GREL code shown in Figure </a:t>
            </a:r>
            <a:r>
              <a:rPr lang="en-US" sz="1400" dirty="0">
                <a:cs typeface="Calibri" panose="020F0502020204030204" pitchFamily="34" charset="0"/>
              </a:rPr>
              <a:t>7</a:t>
            </a:r>
            <a:r>
              <a:rPr lang="en-US" sz="1400" b="0" dirty="0">
                <a:cs typeface="Calibri" panose="020F0502020204030204" pitchFamily="34" charset="0"/>
              </a:rPr>
              <a:t> </a:t>
            </a:r>
            <a:endParaRPr lang="en-US" sz="1400" dirty="0"/>
          </a:p>
        </p:txBody>
      </p:sp>
    </p:spTree>
    <p:extLst>
      <p:ext uri="{BB962C8B-B14F-4D97-AF65-F5344CB8AC3E}">
        <p14:creationId xmlns:p14="http://schemas.microsoft.com/office/powerpoint/2010/main" val="2596046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descr="Triangular abstract background"/>
          <p:cNvPicPr>
            <a:picLocks noChangeAspect="1"/>
          </p:cNvPicPr>
          <p:nvPr/>
        </p:nvPicPr>
        <p:blipFill rotWithShape="1">
          <a:blip r:embed="rId3"/>
          <a:srcRect t="85902"/>
          <a:stretch>
            <a:fillRect/>
          </a:stretch>
        </p:blipFill>
        <p:spPr>
          <a:xfrm>
            <a:off x="20" y="5710687"/>
            <a:ext cx="12191980" cy="1147313"/>
          </a:xfrm>
          <a:prstGeom prst="rect">
            <a:avLst/>
          </a:prstGeom>
          <a:noFill/>
        </p:spPr>
      </p:pic>
      <p:sp>
        <p:nvSpPr>
          <p:cNvPr id="22" name="Slide Number Placeholder 10"/>
          <p:cNvSpPr>
            <a:spLocks noGrp="1"/>
          </p:cNvSpPr>
          <p:nvPr>
            <p:ph type="sldNum" sz="quarter" idx="12"/>
          </p:nvPr>
        </p:nvSpPr>
        <p:spPr/>
        <p:txBody>
          <a:bodyPr/>
          <a:lstStyle/>
          <a:p>
            <a:pPr>
              <a:spcAft>
                <a:spcPts val="600"/>
              </a:spcAft>
            </a:pPr>
            <a:fld id="{6F391B04-159E-4284-919C-20BE23D169A4}" type="slidenum">
              <a:rPr lang="en-US" smtClean="0">
                <a:solidFill>
                  <a:srgbClr val="FFFFFF"/>
                </a:solidFill>
              </a:rPr>
              <a:t>7</a:t>
            </a:fld>
            <a:endParaRPr lang="en-US" dirty="0">
              <a:solidFill>
                <a:srgbClr val="FFFFFF"/>
              </a:solidFill>
            </a:endParaRPr>
          </a:p>
        </p:txBody>
      </p:sp>
      <p:sp>
        <p:nvSpPr>
          <p:cNvPr id="7" name="Slide Number Placeholder 10"/>
          <p:cNvSpPr txBox="1"/>
          <p:nvPr/>
        </p:nvSpPr>
        <p:spPr>
          <a:xfrm>
            <a:off x="8313576" y="6464312"/>
            <a:ext cx="3448388"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sz="1200" dirty="0">
                <a:solidFill>
                  <a:srgbClr val="FFFFFF"/>
                </a:solidFill>
                <a:latin typeface="Calibri" panose="020F0502020204030204" pitchFamily="34" charset="0"/>
                <a:ea typeface="Calibri" panose="020F0502020204030204" pitchFamily="34" charset="0"/>
                <a:cs typeface="Calibri" panose="020F0502020204030204" pitchFamily="34" charset="0"/>
              </a:rPr>
              <a:t>World countries by population</a:t>
            </a:r>
          </a:p>
        </p:txBody>
      </p:sp>
      <p:sp>
        <p:nvSpPr>
          <p:cNvPr id="5" name="Title 1"/>
          <p:cNvSpPr txBox="1">
            <a:spLocks/>
          </p:cNvSpPr>
          <p:nvPr/>
        </p:nvSpPr>
        <p:spPr>
          <a:xfrm>
            <a:off x="836427" y="291726"/>
            <a:ext cx="4611106" cy="65413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algn="l">
              <a:lnSpc>
                <a:spcPct val="100000"/>
              </a:lnSpc>
            </a:pPr>
            <a:r>
              <a:rPr lang="en-US" sz="3200" dirty="0">
                <a:cs typeface="Calibri" panose="020F0502020204030204" pitchFamily="34" charset="0"/>
              </a:rPr>
              <a:t>Data </a:t>
            </a:r>
            <a:r>
              <a:rPr lang="en-US" sz="3200" dirty="0">
                <a:ea typeface="Calibri" panose="020F0502020204030204" pitchFamily="34" charset="0"/>
                <a:cs typeface="Calibri" panose="020F0502020204030204" pitchFamily="34" charset="0"/>
              </a:rPr>
              <a:t>Pre-Processing</a:t>
            </a:r>
            <a:r>
              <a:rPr lang="en-US" sz="3200" dirty="0">
                <a:cs typeface="Calibri" panose="020F0502020204030204" pitchFamily="34" charset="0"/>
              </a:rPr>
              <a:t>                                                                                                 </a:t>
            </a:r>
            <a:endParaRPr lang="en-US" sz="3200" b="0" dirty="0">
              <a:cs typeface="Calibri" panose="020F0502020204030204" pitchFamily="34" charset="0"/>
            </a:endParaRPr>
          </a:p>
        </p:txBody>
      </p:sp>
      <p:pic>
        <p:nvPicPr>
          <p:cNvPr id="16" name="Picture 15" descr="A diagram of a flowchart&#10;&#10;Description automatically generated">
            <a:extLst>
              <a:ext uri="{FF2B5EF4-FFF2-40B4-BE49-F238E27FC236}">
                <a16:creationId xmlns:a16="http://schemas.microsoft.com/office/drawing/2014/main" id="{5E3D44E0-A36C-7047-0469-C0D4045117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8754" y="389683"/>
            <a:ext cx="429768" cy="429768"/>
          </a:xfrm>
          <a:prstGeom prst="rect">
            <a:avLst/>
          </a:prstGeom>
        </p:spPr>
      </p:pic>
      <p:sp>
        <p:nvSpPr>
          <p:cNvPr id="2" name="Title 1">
            <a:extLst>
              <a:ext uri="{FF2B5EF4-FFF2-40B4-BE49-F238E27FC236}">
                <a16:creationId xmlns:a16="http://schemas.microsoft.com/office/drawing/2014/main" id="{6F63BC1D-59B1-ECFC-F245-C5B7BD7F7EC4}"/>
              </a:ext>
            </a:extLst>
          </p:cNvPr>
          <p:cNvSpPr txBox="1">
            <a:spLocks/>
          </p:cNvSpPr>
          <p:nvPr/>
        </p:nvSpPr>
        <p:spPr>
          <a:xfrm>
            <a:off x="701995" y="957166"/>
            <a:ext cx="10653578" cy="88068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algn="just"/>
            <a:r>
              <a:rPr lang="en-US" sz="1400" b="0" dirty="0">
                <a:latin typeface="+mn-lt"/>
              </a:rPr>
              <a:t>As in Figure 8 using the GREL code we replaced the “—” with “-” and converted it to the Number(Numeric). After conversion in Figure 9  still that there is 1 Non-numeric value present in the change column i.e., “N/A”(string) using the GREL code(Figure 10) we replaced “N/A” (string) with the “0.0”(string), and then converted to numeric using </a:t>
            </a:r>
            <a:r>
              <a:rPr lang="en-US" sz="1400" b="0" dirty="0" err="1">
                <a:latin typeface="+mn-lt"/>
              </a:rPr>
              <a:t>toNumber</a:t>
            </a:r>
            <a:r>
              <a:rPr lang="en-US" sz="1400" b="0" dirty="0">
                <a:latin typeface="+mn-lt"/>
              </a:rPr>
              <a:t>() function. Here the value is changed to only zero because in open Refine decimal values cannot be in numeric.</a:t>
            </a:r>
          </a:p>
        </p:txBody>
      </p:sp>
      <p:pic>
        <p:nvPicPr>
          <p:cNvPr id="3" name="Picture 2">
            <a:extLst>
              <a:ext uri="{FF2B5EF4-FFF2-40B4-BE49-F238E27FC236}">
                <a16:creationId xmlns:a16="http://schemas.microsoft.com/office/drawing/2014/main" id="{895B320C-B524-513B-1D6E-8B30641471B6}"/>
              </a:ext>
            </a:extLst>
          </p:cNvPr>
          <p:cNvPicPr>
            <a:picLocks noChangeAspect="1"/>
          </p:cNvPicPr>
          <p:nvPr/>
        </p:nvPicPr>
        <p:blipFill>
          <a:blip r:embed="rId5"/>
          <a:stretch>
            <a:fillRect/>
          </a:stretch>
        </p:blipFill>
        <p:spPr>
          <a:xfrm>
            <a:off x="227390" y="1979121"/>
            <a:ext cx="4178506" cy="3300677"/>
          </a:xfrm>
          <a:prstGeom prst="rect">
            <a:avLst/>
          </a:prstGeom>
          <a:ln w="12700">
            <a:solidFill>
              <a:schemeClr val="tx1"/>
            </a:solidFill>
          </a:ln>
        </p:spPr>
      </p:pic>
      <p:pic>
        <p:nvPicPr>
          <p:cNvPr id="6" name="Picture 5">
            <a:extLst>
              <a:ext uri="{FF2B5EF4-FFF2-40B4-BE49-F238E27FC236}">
                <a16:creationId xmlns:a16="http://schemas.microsoft.com/office/drawing/2014/main" id="{7366DC65-5D1F-400D-11EE-6469279E3F60}"/>
              </a:ext>
            </a:extLst>
          </p:cNvPr>
          <p:cNvPicPr>
            <a:picLocks noChangeAspect="1"/>
          </p:cNvPicPr>
          <p:nvPr/>
        </p:nvPicPr>
        <p:blipFill>
          <a:blip r:embed="rId6"/>
          <a:stretch>
            <a:fillRect/>
          </a:stretch>
        </p:blipFill>
        <p:spPr>
          <a:xfrm>
            <a:off x="4575579" y="1939154"/>
            <a:ext cx="3884568" cy="3340644"/>
          </a:xfrm>
          <a:prstGeom prst="rect">
            <a:avLst/>
          </a:prstGeom>
          <a:ln w="12700">
            <a:solidFill>
              <a:schemeClr val="tx1"/>
            </a:solidFill>
          </a:ln>
        </p:spPr>
      </p:pic>
      <p:pic>
        <p:nvPicPr>
          <p:cNvPr id="8" name="Picture 7">
            <a:extLst>
              <a:ext uri="{FF2B5EF4-FFF2-40B4-BE49-F238E27FC236}">
                <a16:creationId xmlns:a16="http://schemas.microsoft.com/office/drawing/2014/main" id="{0CC268A8-42BC-D3E0-E2D0-C304C1D18635}"/>
              </a:ext>
            </a:extLst>
          </p:cNvPr>
          <p:cNvPicPr>
            <a:picLocks noChangeAspect="1"/>
          </p:cNvPicPr>
          <p:nvPr/>
        </p:nvPicPr>
        <p:blipFill>
          <a:blip r:embed="rId7"/>
          <a:stretch>
            <a:fillRect/>
          </a:stretch>
        </p:blipFill>
        <p:spPr>
          <a:xfrm>
            <a:off x="8629830" y="1931398"/>
            <a:ext cx="3316998" cy="3348400"/>
          </a:xfrm>
          <a:prstGeom prst="rect">
            <a:avLst/>
          </a:prstGeom>
          <a:ln w="12700">
            <a:solidFill>
              <a:schemeClr val="tx1"/>
            </a:solidFill>
          </a:ln>
        </p:spPr>
      </p:pic>
      <p:sp>
        <p:nvSpPr>
          <p:cNvPr id="10" name="TextBox 9">
            <a:extLst>
              <a:ext uri="{FF2B5EF4-FFF2-40B4-BE49-F238E27FC236}">
                <a16:creationId xmlns:a16="http://schemas.microsoft.com/office/drawing/2014/main" id="{6445AF71-C672-62D3-A929-B7F7AF2F94B2}"/>
              </a:ext>
            </a:extLst>
          </p:cNvPr>
          <p:cNvSpPr txBox="1"/>
          <p:nvPr/>
        </p:nvSpPr>
        <p:spPr>
          <a:xfrm>
            <a:off x="836427" y="5279799"/>
            <a:ext cx="2783695" cy="430887"/>
          </a:xfrm>
          <a:prstGeom prst="rect">
            <a:avLst/>
          </a:prstGeom>
          <a:noFill/>
        </p:spPr>
        <p:txBody>
          <a:bodyPr wrap="square" rtlCol="0">
            <a:spAutoFit/>
          </a:bodyPr>
          <a:lstStyle/>
          <a:p>
            <a:pPr algn="ctr"/>
            <a:r>
              <a:rPr lang="en-US" sz="1100" dirty="0"/>
              <a:t>Figure 8: GREL Code to replace the minus sign and convert it</a:t>
            </a:r>
          </a:p>
        </p:txBody>
      </p:sp>
      <p:sp>
        <p:nvSpPr>
          <p:cNvPr id="11" name="TextBox 10">
            <a:extLst>
              <a:ext uri="{FF2B5EF4-FFF2-40B4-BE49-F238E27FC236}">
                <a16:creationId xmlns:a16="http://schemas.microsoft.com/office/drawing/2014/main" id="{B1592741-B1C1-4781-86BC-1DDC8013D5EB}"/>
              </a:ext>
            </a:extLst>
          </p:cNvPr>
          <p:cNvSpPr txBox="1"/>
          <p:nvPr/>
        </p:nvSpPr>
        <p:spPr>
          <a:xfrm>
            <a:off x="4932903" y="5324751"/>
            <a:ext cx="3169919" cy="261610"/>
          </a:xfrm>
          <a:prstGeom prst="rect">
            <a:avLst/>
          </a:prstGeom>
          <a:noFill/>
        </p:spPr>
        <p:txBody>
          <a:bodyPr wrap="square" rtlCol="0">
            <a:spAutoFit/>
          </a:bodyPr>
          <a:lstStyle/>
          <a:p>
            <a:pPr algn="ctr"/>
            <a:r>
              <a:rPr lang="en-US" sz="1100" dirty="0"/>
              <a:t>Figure 9: Non-numeric value is present</a:t>
            </a:r>
          </a:p>
        </p:txBody>
      </p:sp>
      <p:sp>
        <p:nvSpPr>
          <p:cNvPr id="12" name="TextBox 11">
            <a:extLst>
              <a:ext uri="{FF2B5EF4-FFF2-40B4-BE49-F238E27FC236}">
                <a16:creationId xmlns:a16="http://schemas.microsoft.com/office/drawing/2014/main" id="{5F8EAEDC-FA0C-9026-0D7D-3115727DCDBC}"/>
              </a:ext>
            </a:extLst>
          </p:cNvPr>
          <p:cNvSpPr txBox="1"/>
          <p:nvPr/>
        </p:nvSpPr>
        <p:spPr>
          <a:xfrm>
            <a:off x="8842307" y="5291108"/>
            <a:ext cx="3004458" cy="430887"/>
          </a:xfrm>
          <a:prstGeom prst="rect">
            <a:avLst/>
          </a:prstGeom>
          <a:noFill/>
        </p:spPr>
        <p:txBody>
          <a:bodyPr wrap="square" rtlCol="0">
            <a:spAutoFit/>
          </a:bodyPr>
          <a:lstStyle/>
          <a:p>
            <a:pPr algn="ctr"/>
            <a:r>
              <a:rPr lang="en-US" sz="1100" dirty="0"/>
              <a:t>Figure 10: GREL Code to replace and  change to numeric value </a:t>
            </a:r>
          </a:p>
        </p:txBody>
      </p:sp>
    </p:spTree>
    <p:extLst>
      <p:ext uri="{BB962C8B-B14F-4D97-AF65-F5344CB8AC3E}">
        <p14:creationId xmlns:p14="http://schemas.microsoft.com/office/powerpoint/2010/main" val="895387375"/>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p:cNvPicPr>
            <a:picLocks noChangeAspect="1"/>
          </p:cNvPicPr>
          <p:nvPr/>
        </p:nvPicPr>
        <p:blipFill rotWithShape="1">
          <a:blip r:embed="rId2"/>
          <a:srcRect t="85902"/>
          <a:stretch>
            <a:fillRect/>
          </a:stretch>
        </p:blipFill>
        <p:spPr>
          <a:xfrm>
            <a:off x="20" y="5710687"/>
            <a:ext cx="12191980" cy="1147313"/>
          </a:xfrm>
          <a:prstGeom prst="rect">
            <a:avLst/>
          </a:prstGeom>
          <a:noFill/>
        </p:spPr>
      </p:pic>
      <p:sp>
        <p:nvSpPr>
          <p:cNvPr id="22" name="Slide Number Placeholder 10"/>
          <p:cNvSpPr>
            <a:spLocks noGrp="1"/>
          </p:cNvSpPr>
          <p:nvPr>
            <p:ph type="sldNum" sz="quarter" idx="12"/>
          </p:nvPr>
        </p:nvSpPr>
        <p:spPr>
          <a:xfrm>
            <a:off x="11632162" y="6453002"/>
            <a:ext cx="429207" cy="365125"/>
          </a:xfrm>
        </p:spPr>
        <p:txBody>
          <a:bodyPr/>
          <a:lstStyle/>
          <a:p>
            <a:pPr>
              <a:spcAft>
                <a:spcPts val="600"/>
              </a:spcAft>
            </a:pPr>
            <a:fld id="{6F391B04-159E-4284-919C-20BE23D169A4}" type="slidenum">
              <a:rPr lang="en-US" smtClean="0">
                <a:solidFill>
                  <a:srgbClr val="FFFFFF"/>
                </a:solidFill>
              </a:rPr>
              <a:t>8</a:t>
            </a:fld>
            <a:endParaRPr lang="en-US" dirty="0">
              <a:solidFill>
                <a:srgbClr val="FFFFFF"/>
              </a:solidFill>
            </a:endParaRPr>
          </a:p>
        </p:txBody>
      </p:sp>
      <p:sp>
        <p:nvSpPr>
          <p:cNvPr id="7" name="Slide Number Placeholder 10"/>
          <p:cNvSpPr txBox="1"/>
          <p:nvPr/>
        </p:nvSpPr>
        <p:spPr>
          <a:xfrm>
            <a:off x="8313576" y="6464312"/>
            <a:ext cx="3448388"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sz="1200" dirty="0">
                <a:solidFill>
                  <a:srgbClr val="FFFFFF"/>
                </a:solidFill>
                <a:latin typeface="Calibri" panose="020F0502020204030204" pitchFamily="34" charset="0"/>
                <a:ea typeface="Calibri" panose="020F0502020204030204" pitchFamily="34" charset="0"/>
                <a:cs typeface="Calibri" panose="020F0502020204030204" pitchFamily="34" charset="0"/>
              </a:rPr>
              <a:t>World countries by population</a:t>
            </a:r>
          </a:p>
        </p:txBody>
      </p:sp>
      <p:sp>
        <p:nvSpPr>
          <p:cNvPr id="5" name="Title 1"/>
          <p:cNvSpPr txBox="1">
            <a:spLocks/>
          </p:cNvSpPr>
          <p:nvPr/>
        </p:nvSpPr>
        <p:spPr>
          <a:xfrm>
            <a:off x="836427" y="291726"/>
            <a:ext cx="4611106" cy="65413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algn="l">
              <a:lnSpc>
                <a:spcPct val="100000"/>
              </a:lnSpc>
            </a:pPr>
            <a:r>
              <a:rPr lang="en-US" sz="3200" dirty="0">
                <a:cs typeface="Calibri" panose="020F0502020204030204" pitchFamily="34" charset="0"/>
              </a:rPr>
              <a:t>Data </a:t>
            </a:r>
            <a:r>
              <a:rPr lang="en-US" sz="3200" dirty="0">
                <a:ea typeface="Calibri" panose="020F0502020204030204" pitchFamily="34" charset="0"/>
                <a:cs typeface="Calibri" panose="020F0502020204030204" pitchFamily="34" charset="0"/>
              </a:rPr>
              <a:t>Pre-Processing</a:t>
            </a:r>
            <a:r>
              <a:rPr lang="en-US" sz="3200" dirty="0">
                <a:cs typeface="Calibri" panose="020F0502020204030204" pitchFamily="34" charset="0"/>
              </a:rPr>
              <a:t>                                                                                                 </a:t>
            </a:r>
            <a:endParaRPr lang="en-US" sz="3200" b="0" dirty="0">
              <a:cs typeface="Calibri" panose="020F0502020204030204" pitchFamily="34" charset="0"/>
            </a:endParaRPr>
          </a:p>
        </p:txBody>
      </p:sp>
      <p:pic>
        <p:nvPicPr>
          <p:cNvPr id="16" name="Picture 15" descr="A diagram of a flowchart&#10;&#10;Description automatically generated">
            <a:extLst>
              <a:ext uri="{FF2B5EF4-FFF2-40B4-BE49-F238E27FC236}">
                <a16:creationId xmlns:a16="http://schemas.microsoft.com/office/drawing/2014/main" id="{5E3D44E0-A36C-7047-0469-C0D4045117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754" y="389683"/>
            <a:ext cx="429768" cy="429768"/>
          </a:xfrm>
          <a:prstGeom prst="rect">
            <a:avLst/>
          </a:prstGeom>
        </p:spPr>
      </p:pic>
      <p:sp>
        <p:nvSpPr>
          <p:cNvPr id="9" name="Title 1">
            <a:extLst>
              <a:ext uri="{FF2B5EF4-FFF2-40B4-BE49-F238E27FC236}">
                <a16:creationId xmlns:a16="http://schemas.microsoft.com/office/drawing/2014/main" id="{F84A5893-F1D2-FEED-94CF-DB044BADDF1E}"/>
              </a:ext>
            </a:extLst>
          </p:cNvPr>
          <p:cNvSpPr txBox="1">
            <a:spLocks/>
          </p:cNvSpPr>
          <p:nvPr/>
        </p:nvSpPr>
        <p:spPr>
          <a:xfrm>
            <a:off x="808645" y="806920"/>
            <a:ext cx="10653578" cy="113225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algn="just"/>
            <a:r>
              <a:rPr lang="en-US" sz="1400" b="0" dirty="0">
                <a:latin typeface="+mn-lt"/>
              </a:rPr>
              <a:t>In Figure 11 the change column values are aligned to the left that represents all the values in the column are changed to numeric values and we can note that the UN Continental Region and UN Statistical Region are empty in the 1</a:t>
            </a:r>
            <a:r>
              <a:rPr lang="en-US" sz="1400" b="0" baseline="30000" dirty="0">
                <a:latin typeface="+mn-lt"/>
              </a:rPr>
              <a:t>st</a:t>
            </a:r>
            <a:r>
              <a:rPr lang="en-US" sz="1400" b="0" dirty="0">
                <a:latin typeface="+mn-lt"/>
              </a:rPr>
              <a:t> row (world). So, we have replaced the empty row of UN Continental Region with “N/A” using the GREL code shown in Figure 12. Here we have used other technique as there is only one column blank in the UN Statistical Region, we manually edited by clicking on the column and entered “N/A” and then applied(shown in Figure 13).</a:t>
            </a:r>
          </a:p>
        </p:txBody>
      </p:sp>
      <p:pic>
        <p:nvPicPr>
          <p:cNvPr id="13" name="Picture 12">
            <a:extLst>
              <a:ext uri="{FF2B5EF4-FFF2-40B4-BE49-F238E27FC236}">
                <a16:creationId xmlns:a16="http://schemas.microsoft.com/office/drawing/2014/main" id="{D03F0D91-D9EF-DC15-5A5F-079376922A0B}"/>
              </a:ext>
            </a:extLst>
          </p:cNvPr>
          <p:cNvPicPr>
            <a:picLocks noChangeAspect="1"/>
          </p:cNvPicPr>
          <p:nvPr/>
        </p:nvPicPr>
        <p:blipFill>
          <a:blip r:embed="rId4"/>
          <a:stretch>
            <a:fillRect/>
          </a:stretch>
        </p:blipFill>
        <p:spPr>
          <a:xfrm>
            <a:off x="211727" y="1984872"/>
            <a:ext cx="4270726" cy="3344775"/>
          </a:xfrm>
          <a:prstGeom prst="rect">
            <a:avLst/>
          </a:prstGeom>
          <a:ln w="12700">
            <a:solidFill>
              <a:schemeClr val="tx1"/>
            </a:solidFill>
          </a:ln>
        </p:spPr>
      </p:pic>
      <p:pic>
        <p:nvPicPr>
          <p:cNvPr id="14" name="Picture 13">
            <a:extLst>
              <a:ext uri="{FF2B5EF4-FFF2-40B4-BE49-F238E27FC236}">
                <a16:creationId xmlns:a16="http://schemas.microsoft.com/office/drawing/2014/main" id="{6049E611-775C-C9D6-7A54-6489BFA2AFA4}"/>
              </a:ext>
            </a:extLst>
          </p:cNvPr>
          <p:cNvPicPr>
            <a:picLocks noChangeAspect="1"/>
          </p:cNvPicPr>
          <p:nvPr/>
        </p:nvPicPr>
        <p:blipFill>
          <a:blip r:embed="rId5"/>
          <a:stretch>
            <a:fillRect/>
          </a:stretch>
        </p:blipFill>
        <p:spPr>
          <a:xfrm>
            <a:off x="4577095" y="1984872"/>
            <a:ext cx="3515950" cy="3344773"/>
          </a:xfrm>
          <a:prstGeom prst="rect">
            <a:avLst/>
          </a:prstGeom>
          <a:ln w="12700">
            <a:solidFill>
              <a:schemeClr val="tx1"/>
            </a:solidFill>
          </a:ln>
        </p:spPr>
      </p:pic>
      <p:pic>
        <p:nvPicPr>
          <p:cNvPr id="15" name="Picture 14">
            <a:extLst>
              <a:ext uri="{FF2B5EF4-FFF2-40B4-BE49-F238E27FC236}">
                <a16:creationId xmlns:a16="http://schemas.microsoft.com/office/drawing/2014/main" id="{04E5EC91-EC9A-57BB-BC02-EB33DE2A74CD}"/>
              </a:ext>
            </a:extLst>
          </p:cNvPr>
          <p:cNvPicPr>
            <a:picLocks noChangeAspect="1"/>
          </p:cNvPicPr>
          <p:nvPr/>
        </p:nvPicPr>
        <p:blipFill>
          <a:blip r:embed="rId6"/>
          <a:stretch>
            <a:fillRect/>
          </a:stretch>
        </p:blipFill>
        <p:spPr>
          <a:xfrm>
            <a:off x="8187687" y="1984872"/>
            <a:ext cx="3792586" cy="3344773"/>
          </a:xfrm>
          <a:prstGeom prst="rect">
            <a:avLst/>
          </a:prstGeom>
          <a:ln w="12700">
            <a:solidFill>
              <a:schemeClr val="tx1"/>
            </a:solidFill>
          </a:ln>
        </p:spPr>
      </p:pic>
      <p:sp>
        <p:nvSpPr>
          <p:cNvPr id="17" name="TextBox 16">
            <a:extLst>
              <a:ext uri="{FF2B5EF4-FFF2-40B4-BE49-F238E27FC236}">
                <a16:creationId xmlns:a16="http://schemas.microsoft.com/office/drawing/2014/main" id="{F97E2C31-F681-4DA7-6366-DB5D482B0778}"/>
              </a:ext>
            </a:extLst>
          </p:cNvPr>
          <p:cNvSpPr txBox="1"/>
          <p:nvPr/>
        </p:nvSpPr>
        <p:spPr>
          <a:xfrm>
            <a:off x="612648" y="5414284"/>
            <a:ext cx="3727269" cy="261610"/>
          </a:xfrm>
          <a:prstGeom prst="rect">
            <a:avLst/>
          </a:prstGeom>
          <a:noFill/>
        </p:spPr>
        <p:txBody>
          <a:bodyPr wrap="square" rtlCol="0">
            <a:spAutoFit/>
          </a:bodyPr>
          <a:lstStyle/>
          <a:p>
            <a:r>
              <a:rPr lang="en-US" sz="1100" dirty="0"/>
              <a:t>Figure 11: Change Column Values are preprocessed </a:t>
            </a:r>
          </a:p>
        </p:txBody>
      </p:sp>
      <p:sp>
        <p:nvSpPr>
          <p:cNvPr id="18" name="TextBox 17">
            <a:extLst>
              <a:ext uri="{FF2B5EF4-FFF2-40B4-BE49-F238E27FC236}">
                <a16:creationId xmlns:a16="http://schemas.microsoft.com/office/drawing/2014/main" id="{AE0FDF58-A03C-EF55-6BF7-73EEA42F0F5F}"/>
              </a:ext>
            </a:extLst>
          </p:cNvPr>
          <p:cNvSpPr txBox="1"/>
          <p:nvPr/>
        </p:nvSpPr>
        <p:spPr>
          <a:xfrm flipH="1">
            <a:off x="4748348" y="5319918"/>
            <a:ext cx="3307081" cy="430887"/>
          </a:xfrm>
          <a:prstGeom prst="rect">
            <a:avLst/>
          </a:prstGeom>
          <a:noFill/>
        </p:spPr>
        <p:txBody>
          <a:bodyPr wrap="square" rtlCol="0">
            <a:spAutoFit/>
          </a:bodyPr>
          <a:lstStyle/>
          <a:p>
            <a:pPr algn="ctr"/>
            <a:r>
              <a:rPr lang="en-US" sz="1100" dirty="0"/>
              <a:t>Figure 12: Entering the string using GREL code  in the UN Continental Region</a:t>
            </a:r>
          </a:p>
        </p:txBody>
      </p:sp>
      <p:sp>
        <p:nvSpPr>
          <p:cNvPr id="19" name="TextBox 18">
            <a:extLst>
              <a:ext uri="{FF2B5EF4-FFF2-40B4-BE49-F238E27FC236}">
                <a16:creationId xmlns:a16="http://schemas.microsoft.com/office/drawing/2014/main" id="{EC44DDBE-B666-8730-86B7-CE486108C42A}"/>
              </a:ext>
            </a:extLst>
          </p:cNvPr>
          <p:cNvSpPr txBox="1"/>
          <p:nvPr/>
        </p:nvSpPr>
        <p:spPr>
          <a:xfrm>
            <a:off x="8445135" y="5311948"/>
            <a:ext cx="3509554" cy="430887"/>
          </a:xfrm>
          <a:prstGeom prst="rect">
            <a:avLst/>
          </a:prstGeom>
          <a:noFill/>
        </p:spPr>
        <p:txBody>
          <a:bodyPr wrap="square" rtlCol="0">
            <a:spAutoFit/>
          </a:bodyPr>
          <a:lstStyle/>
          <a:p>
            <a:pPr algn="ctr"/>
            <a:r>
              <a:rPr lang="en-US" sz="1100" dirty="0"/>
              <a:t>Figure 13: Entering the string manually in UN Statistical Region</a:t>
            </a:r>
          </a:p>
        </p:txBody>
      </p:sp>
    </p:spTree>
    <p:extLst>
      <p:ext uri="{BB962C8B-B14F-4D97-AF65-F5344CB8AC3E}">
        <p14:creationId xmlns:p14="http://schemas.microsoft.com/office/powerpoint/2010/main" val="3643254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p:cNvPicPr>
            <a:picLocks noChangeAspect="1"/>
          </p:cNvPicPr>
          <p:nvPr/>
        </p:nvPicPr>
        <p:blipFill rotWithShape="1">
          <a:blip r:embed="rId2"/>
          <a:srcRect t="85902"/>
          <a:stretch>
            <a:fillRect/>
          </a:stretch>
        </p:blipFill>
        <p:spPr>
          <a:xfrm>
            <a:off x="20" y="5710687"/>
            <a:ext cx="12191980" cy="1147313"/>
          </a:xfrm>
          <a:prstGeom prst="rect">
            <a:avLst/>
          </a:prstGeom>
          <a:noFill/>
        </p:spPr>
      </p:pic>
      <p:sp>
        <p:nvSpPr>
          <p:cNvPr id="22" name="Slide Number Placeholder 10"/>
          <p:cNvSpPr>
            <a:spLocks noGrp="1"/>
          </p:cNvSpPr>
          <p:nvPr>
            <p:ph type="sldNum" sz="quarter" idx="12"/>
          </p:nvPr>
        </p:nvSpPr>
        <p:spPr>
          <a:xfrm>
            <a:off x="11632162" y="6453002"/>
            <a:ext cx="429207" cy="365125"/>
          </a:xfrm>
        </p:spPr>
        <p:txBody>
          <a:bodyPr/>
          <a:lstStyle/>
          <a:p>
            <a:pPr>
              <a:spcAft>
                <a:spcPts val="600"/>
              </a:spcAft>
            </a:pPr>
            <a:fld id="{6F391B04-159E-4284-919C-20BE23D169A4}" type="slidenum">
              <a:rPr lang="en-US" smtClean="0">
                <a:solidFill>
                  <a:srgbClr val="FFFFFF"/>
                </a:solidFill>
              </a:rPr>
              <a:t>9</a:t>
            </a:fld>
            <a:endParaRPr lang="en-US" dirty="0">
              <a:solidFill>
                <a:srgbClr val="FFFFFF"/>
              </a:solidFill>
            </a:endParaRPr>
          </a:p>
        </p:txBody>
      </p:sp>
      <p:sp>
        <p:nvSpPr>
          <p:cNvPr id="7" name="Slide Number Placeholder 10"/>
          <p:cNvSpPr txBox="1"/>
          <p:nvPr/>
        </p:nvSpPr>
        <p:spPr>
          <a:xfrm>
            <a:off x="8313576" y="6464312"/>
            <a:ext cx="3448388"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sz="1200" dirty="0">
                <a:solidFill>
                  <a:srgbClr val="FFFFFF"/>
                </a:solidFill>
                <a:latin typeface="Calibri" panose="020F0502020204030204" pitchFamily="34" charset="0"/>
                <a:ea typeface="Calibri" panose="020F0502020204030204" pitchFamily="34" charset="0"/>
                <a:cs typeface="Calibri" panose="020F0502020204030204" pitchFamily="34" charset="0"/>
              </a:rPr>
              <a:t>World countries by population</a:t>
            </a:r>
          </a:p>
        </p:txBody>
      </p:sp>
      <p:sp>
        <p:nvSpPr>
          <p:cNvPr id="5" name="Title 1"/>
          <p:cNvSpPr txBox="1">
            <a:spLocks/>
          </p:cNvSpPr>
          <p:nvPr/>
        </p:nvSpPr>
        <p:spPr>
          <a:xfrm>
            <a:off x="836427" y="291726"/>
            <a:ext cx="4611106" cy="65413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algn="l">
              <a:lnSpc>
                <a:spcPct val="100000"/>
              </a:lnSpc>
            </a:pPr>
            <a:r>
              <a:rPr lang="en-US" sz="3200" dirty="0">
                <a:cs typeface="Calibri" panose="020F0502020204030204" pitchFamily="34" charset="0"/>
              </a:rPr>
              <a:t>Data </a:t>
            </a:r>
            <a:r>
              <a:rPr lang="en-US" sz="3200" dirty="0">
                <a:ea typeface="Calibri" panose="020F0502020204030204" pitchFamily="34" charset="0"/>
                <a:cs typeface="Calibri" panose="020F0502020204030204" pitchFamily="34" charset="0"/>
              </a:rPr>
              <a:t>Pre-Processing</a:t>
            </a:r>
            <a:r>
              <a:rPr lang="en-US" sz="3200" dirty="0">
                <a:cs typeface="Calibri" panose="020F0502020204030204" pitchFamily="34" charset="0"/>
              </a:rPr>
              <a:t>                                                                                                 </a:t>
            </a:r>
            <a:endParaRPr lang="en-US" sz="3200" b="0" dirty="0">
              <a:cs typeface="Calibri" panose="020F0502020204030204" pitchFamily="34" charset="0"/>
            </a:endParaRPr>
          </a:p>
        </p:txBody>
      </p:sp>
      <p:pic>
        <p:nvPicPr>
          <p:cNvPr id="16" name="Picture 15" descr="A diagram of a flowchart&#10;&#10;Description automatically generated">
            <a:extLst>
              <a:ext uri="{FF2B5EF4-FFF2-40B4-BE49-F238E27FC236}">
                <a16:creationId xmlns:a16="http://schemas.microsoft.com/office/drawing/2014/main" id="{5E3D44E0-A36C-7047-0469-C0D4045117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754" y="389683"/>
            <a:ext cx="429768" cy="429768"/>
          </a:xfrm>
          <a:prstGeom prst="rect">
            <a:avLst/>
          </a:prstGeom>
        </p:spPr>
      </p:pic>
      <p:sp>
        <p:nvSpPr>
          <p:cNvPr id="2" name="Title 1"/>
          <p:cNvSpPr txBox="1">
            <a:spLocks/>
          </p:cNvSpPr>
          <p:nvPr/>
        </p:nvSpPr>
        <p:spPr>
          <a:xfrm>
            <a:off x="684905" y="636864"/>
            <a:ext cx="10653578" cy="113225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algn="l"/>
            <a:r>
              <a:rPr lang="en-US" sz="1400" b="0" dirty="0">
                <a:latin typeface="+mn-lt"/>
              </a:rPr>
              <a:t>We strategically choose to change the “change” column in our dataset to “change(percentage)” in the most recent iteration of our data refining process. The reason for this alteration is that each entry in this column indicates a percentage value(shown in Figure 14). Finally, we leveraged Open Refine, a powerful tool for working with messy data. With Open Refine, we executed a series of structured preprocessing techniques to ensure the quality and integrity of our dataset(shown in Figure15) </a:t>
            </a:r>
          </a:p>
        </p:txBody>
      </p:sp>
      <p:pic>
        <p:nvPicPr>
          <p:cNvPr id="3" name="Picture 2"/>
          <p:cNvPicPr>
            <a:picLocks noChangeAspect="1"/>
          </p:cNvPicPr>
          <p:nvPr/>
        </p:nvPicPr>
        <p:blipFill>
          <a:blip r:embed="rId4"/>
          <a:stretch>
            <a:fillRect/>
          </a:stretch>
        </p:blipFill>
        <p:spPr>
          <a:xfrm>
            <a:off x="183331" y="1791870"/>
            <a:ext cx="5747206" cy="3537776"/>
          </a:xfrm>
          <a:prstGeom prst="rect">
            <a:avLst/>
          </a:prstGeom>
          <a:ln w="12700">
            <a:solidFill>
              <a:schemeClr val="tx1"/>
            </a:solidFill>
          </a:ln>
        </p:spPr>
      </p:pic>
      <p:pic>
        <p:nvPicPr>
          <p:cNvPr id="6" name="Picture 5"/>
          <p:cNvPicPr>
            <a:picLocks noChangeAspect="1"/>
          </p:cNvPicPr>
          <p:nvPr/>
        </p:nvPicPr>
        <p:blipFill>
          <a:blip r:embed="rId5"/>
          <a:stretch>
            <a:fillRect/>
          </a:stretch>
        </p:blipFill>
        <p:spPr>
          <a:xfrm>
            <a:off x="6011694" y="1791870"/>
            <a:ext cx="5926923" cy="3537776"/>
          </a:xfrm>
          <a:prstGeom prst="rect">
            <a:avLst/>
          </a:prstGeom>
          <a:ln w="12700">
            <a:solidFill>
              <a:schemeClr val="tx1"/>
            </a:solidFill>
          </a:ln>
        </p:spPr>
      </p:pic>
      <p:sp>
        <p:nvSpPr>
          <p:cNvPr id="8" name="TextBox 7"/>
          <p:cNvSpPr txBox="1"/>
          <p:nvPr/>
        </p:nvSpPr>
        <p:spPr>
          <a:xfrm>
            <a:off x="751381" y="5389361"/>
            <a:ext cx="4611106" cy="261610"/>
          </a:xfrm>
          <a:prstGeom prst="rect">
            <a:avLst/>
          </a:prstGeom>
          <a:noFill/>
        </p:spPr>
        <p:txBody>
          <a:bodyPr wrap="square" rtlCol="0">
            <a:spAutoFit/>
          </a:bodyPr>
          <a:lstStyle/>
          <a:p>
            <a:pPr algn="ctr"/>
            <a:r>
              <a:rPr lang="en-US" sz="1100" dirty="0"/>
              <a:t>Figure 14: Changing the column name to change(Percentage)</a:t>
            </a:r>
          </a:p>
        </p:txBody>
      </p:sp>
      <p:sp>
        <p:nvSpPr>
          <p:cNvPr id="10" name="TextBox 9"/>
          <p:cNvSpPr txBox="1"/>
          <p:nvPr/>
        </p:nvSpPr>
        <p:spPr>
          <a:xfrm>
            <a:off x="7164664" y="5389361"/>
            <a:ext cx="4467498" cy="261610"/>
          </a:xfrm>
          <a:prstGeom prst="rect">
            <a:avLst/>
          </a:prstGeom>
          <a:noFill/>
        </p:spPr>
        <p:txBody>
          <a:bodyPr wrap="square" rtlCol="0">
            <a:spAutoFit/>
          </a:bodyPr>
          <a:lstStyle/>
          <a:p>
            <a:pPr algn="ctr"/>
            <a:r>
              <a:rPr lang="en-US" sz="1100" dirty="0"/>
              <a:t>Figure 15: “Post-Preprocessing Data Overview”</a:t>
            </a:r>
          </a:p>
        </p:txBody>
      </p:sp>
    </p:spTree>
    <p:extLst>
      <p:ext uri="{BB962C8B-B14F-4D97-AF65-F5344CB8AC3E}">
        <p14:creationId xmlns:p14="http://schemas.microsoft.com/office/powerpoint/2010/main" val="4107285909"/>
      </p:ext>
    </p:extLst>
  </p:cSld>
  <p:clrMapOvr>
    <a:masterClrMapping/>
  </p:clrMapOvr>
</p:sld>
</file>

<file path=ppt/theme/theme1.xml><?xml version="1.0" encoding="utf-8"?>
<a:theme xmlns:a="http://schemas.openxmlformats.org/drawingml/2006/main" name="VanillaVTI">
  <a:themeElements>
    <a:clrScheme name="AnalogousFromRegularSeed_2SEEDS">
      <a:dk1>
        <a:srgbClr val="000000"/>
      </a:dk1>
      <a:lt1>
        <a:srgbClr val="FFFFFF"/>
      </a:lt1>
      <a:dk2>
        <a:srgbClr val="3D2229"/>
      </a:dk2>
      <a:lt2>
        <a:srgbClr val="E2E5E8"/>
      </a:lt2>
      <a:accent1>
        <a:srgbClr val="D56A17"/>
      </a:accent1>
      <a:accent2>
        <a:srgbClr val="E72D29"/>
      </a:accent2>
      <a:accent3>
        <a:srgbClr val="B8A221"/>
      </a:accent3>
      <a:accent4>
        <a:srgbClr val="14B4A3"/>
      </a:accent4>
      <a:accent5>
        <a:srgbClr val="29ADE7"/>
      </a:accent5>
      <a:accent6>
        <a:srgbClr val="174CD5"/>
      </a:accent6>
      <a:hlink>
        <a:srgbClr val="3F87BF"/>
      </a:hlink>
      <a:folHlink>
        <a:srgbClr val="7F7F7F"/>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nalogousFromRegularSeed_2SEEDS">
    <a:dk1>
      <a:srgbClr val="000000"/>
    </a:dk1>
    <a:lt1>
      <a:srgbClr val="FFFFFF"/>
    </a:lt1>
    <a:dk2>
      <a:srgbClr val="3D2229"/>
    </a:dk2>
    <a:lt2>
      <a:srgbClr val="E2E5E8"/>
    </a:lt2>
    <a:accent1>
      <a:srgbClr val="D56A17"/>
    </a:accent1>
    <a:accent2>
      <a:srgbClr val="E72D29"/>
    </a:accent2>
    <a:accent3>
      <a:srgbClr val="B8A221"/>
    </a:accent3>
    <a:accent4>
      <a:srgbClr val="14B4A3"/>
    </a:accent4>
    <a:accent5>
      <a:srgbClr val="29ADE7"/>
    </a:accent5>
    <a:accent6>
      <a:srgbClr val="174CD5"/>
    </a:accent6>
    <a:hlink>
      <a:srgbClr val="3F87BF"/>
    </a:hlink>
    <a:folHlink>
      <a:srgbClr val="7F7F7F"/>
    </a:folHlink>
  </a:clrScheme>
</a:themeOverride>
</file>

<file path=ppt/theme/themeOverride2.xml><?xml version="1.0" encoding="utf-8"?>
<a:themeOverride xmlns:a="http://schemas.openxmlformats.org/drawingml/2006/main">
  <a:clrScheme name="AnalogousFromRegularSeed_2SEEDS">
    <a:dk1>
      <a:srgbClr val="000000"/>
    </a:dk1>
    <a:lt1>
      <a:srgbClr val="FFFFFF"/>
    </a:lt1>
    <a:dk2>
      <a:srgbClr val="3D2229"/>
    </a:dk2>
    <a:lt2>
      <a:srgbClr val="E2E5E8"/>
    </a:lt2>
    <a:accent1>
      <a:srgbClr val="D56A17"/>
    </a:accent1>
    <a:accent2>
      <a:srgbClr val="E72D29"/>
    </a:accent2>
    <a:accent3>
      <a:srgbClr val="B8A221"/>
    </a:accent3>
    <a:accent4>
      <a:srgbClr val="14B4A3"/>
    </a:accent4>
    <a:accent5>
      <a:srgbClr val="29ADE7"/>
    </a:accent5>
    <a:accent6>
      <a:srgbClr val="174CD5"/>
    </a:accent6>
    <a:hlink>
      <a:srgbClr val="3F87BF"/>
    </a:hlink>
    <a:folHlink>
      <a:srgbClr val="7F7F7F"/>
    </a:folHlink>
  </a:clrScheme>
</a:themeOverride>
</file>

<file path=docProps/app.xml><?xml version="1.0" encoding="utf-8"?>
<Properties xmlns="http://schemas.openxmlformats.org/officeDocument/2006/extended-properties" xmlns:vt="http://schemas.openxmlformats.org/officeDocument/2006/docPropsVTypes">
  <Template/>
  <TotalTime>15609</TotalTime>
  <Words>1513</Words>
  <Application>Microsoft Office PowerPoint</Application>
  <PresentationFormat>Widescreen</PresentationFormat>
  <Paragraphs>137</Paragraphs>
  <Slides>16</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16</vt:i4>
      </vt:variant>
    </vt:vector>
  </HeadingPairs>
  <TitlesOfParts>
    <vt:vector size="23" baseType="lpstr">
      <vt:lpstr>Arial</vt:lpstr>
      <vt:lpstr>Calibri</vt:lpstr>
      <vt:lpstr>LatoWeb</vt:lpstr>
      <vt:lpstr>Neue Haas Grotesk Text Pro</vt:lpstr>
      <vt:lpstr>Wingdings</vt:lpstr>
      <vt:lpstr>VanillaVTI</vt:lpstr>
      <vt:lpstr>Packager Shell Object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Maguluri, Durga Srikari</dc:creator>
  <cp:lastModifiedBy>Windows User</cp:lastModifiedBy>
  <cp:revision>98</cp:revision>
  <dcterms:created xsi:type="dcterms:W3CDTF">2023-10-08T20:46:00Z</dcterms:created>
  <dcterms:modified xsi:type="dcterms:W3CDTF">2024-04-29T02:10:23Z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07CE9B4EE0E84DDA9103A7C558CB5808_12</vt:lpwstr>
  </property>
  <property fmtid="{D5CDD505-2E9C-101B-9397-08002B2CF9AE}" pid="3" name="KSOProductBuildVer">
    <vt:lpwstr>1033-12.2.0.13306</vt:lpwstr>
  </property>
</Properties>
</file>